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11.xml" ContentType="application/vnd.openxmlformats-officedocument.presentationml.slide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drawing1.xml" ContentType="application/vnd.ms-office.drawingml.diagramDrawing+xml"/>
  <Override PartName="/ppt/diagrams/layout1.xml" ContentType="application/vnd.openxmlformats-officedocument.drawingml.diagramLayout+xml"/>
  <Override PartName="/ppt/diagrams/colors1.xml" ContentType="application/vnd.openxmlformats-officedocument.drawingml.diagramColor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8" r:id="rId3"/>
    <p:sldId id="261" r:id="rId4"/>
    <p:sldId id="271" r:id="rId5"/>
    <p:sldId id="260" r:id="rId6"/>
    <p:sldId id="272" r:id="rId7"/>
    <p:sldId id="273" r:id="rId8"/>
    <p:sldId id="274" r:id="rId9"/>
    <p:sldId id="275" r:id="rId10"/>
    <p:sldId id="276" r:id="rId11"/>
    <p:sldId id="277"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BD5391-D574-4808-AB96-82EBA5440732}"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DE18F590-A34F-47F1-90B3-B80E25A929E2}">
      <dgm:prSet phldrT="[Text]"/>
      <dgm:spPr/>
      <dgm:t>
        <a:bodyPr/>
        <a:lstStyle/>
        <a:p>
          <a:r>
            <a:rPr lang="en-US"/>
            <a:t>CMT and Leisure</a:t>
          </a:r>
        </a:p>
      </dgm:t>
    </dgm:pt>
    <dgm:pt modelId="{DCFA86C7-D98F-4FDD-B0A3-9578737A123D}" type="parTrans" cxnId="{77370A30-8936-4954-9A19-5AAADCA39602}">
      <dgm:prSet/>
      <dgm:spPr/>
      <dgm:t>
        <a:bodyPr/>
        <a:lstStyle/>
        <a:p>
          <a:endParaRPr lang="en-US"/>
        </a:p>
      </dgm:t>
    </dgm:pt>
    <dgm:pt modelId="{C0EC3212-6A82-4B54-B4C0-EEE5D62D8368}" type="sibTrans" cxnId="{77370A30-8936-4954-9A19-5AAADCA39602}">
      <dgm:prSet/>
      <dgm:spPr/>
      <dgm:t>
        <a:bodyPr/>
        <a:lstStyle/>
        <a:p>
          <a:endParaRPr lang="en-US"/>
        </a:p>
      </dgm:t>
    </dgm:pt>
    <dgm:pt modelId="{8E6C4887-1A11-4C5A-AC81-C887982CE824}">
      <dgm:prSet phldrT="[Text]"/>
      <dgm:spPr/>
      <dgm:t>
        <a:bodyPr/>
        <a:lstStyle/>
        <a:p>
          <a:r>
            <a:rPr lang="en-US" b="1"/>
            <a:t>Water-based</a:t>
          </a:r>
        </a:p>
        <a:p>
          <a:r>
            <a:rPr lang="en-US"/>
            <a:t>for example, marine coastal zones, seas, oceans</a:t>
          </a:r>
        </a:p>
        <a:p>
          <a:r>
            <a:rPr lang="en-US"/>
            <a:t>and ice-associated areas</a:t>
          </a:r>
        </a:p>
      </dgm:t>
    </dgm:pt>
    <dgm:pt modelId="{4F52511B-4EE1-4F68-AA06-7DE92DF2C79C}" type="parTrans" cxnId="{E17FA36E-3A13-4C8C-A953-E114E82CEEA1}">
      <dgm:prSet/>
      <dgm:spPr/>
      <dgm:t>
        <a:bodyPr/>
        <a:lstStyle/>
        <a:p>
          <a:endParaRPr lang="en-US"/>
        </a:p>
      </dgm:t>
    </dgm:pt>
    <dgm:pt modelId="{F0FD5C66-6263-4F2A-91FC-7F5F7D3803C2}" type="sibTrans" cxnId="{E17FA36E-3A13-4C8C-A953-E114E82CEEA1}">
      <dgm:prSet/>
      <dgm:spPr/>
      <dgm:t>
        <a:bodyPr/>
        <a:lstStyle/>
        <a:p>
          <a:endParaRPr lang="en-US"/>
        </a:p>
      </dgm:t>
    </dgm:pt>
    <dgm:pt modelId="{76A5CEA8-EDD3-4000-9431-9D58610F17BE}">
      <dgm:prSet phldrT="[Text]"/>
      <dgm:spPr/>
      <dgm:t>
        <a:bodyPr/>
        <a:lstStyle/>
        <a:p>
          <a:r>
            <a:rPr lang="en-US" b="1"/>
            <a:t>Coast/ beach development</a:t>
          </a:r>
        </a:p>
        <a:p>
          <a:r>
            <a:rPr lang="en-US"/>
            <a:t>accommodation, restaurants, food industry, and</a:t>
          </a:r>
        </a:p>
        <a:p>
          <a:r>
            <a:rPr lang="en-US"/>
            <a:t>second homes, and the infrastructure supporting</a:t>
          </a:r>
        </a:p>
        <a:p>
          <a:r>
            <a:rPr lang="en-US"/>
            <a:t>coastal development </a:t>
          </a:r>
        </a:p>
      </dgm:t>
    </dgm:pt>
    <dgm:pt modelId="{CBCCE02C-B7E8-43F6-9843-3AA1254FD2A0}" type="parTrans" cxnId="{86B765E4-235E-4775-8C62-DB31E5E3C7F2}">
      <dgm:prSet/>
      <dgm:spPr/>
      <dgm:t>
        <a:bodyPr/>
        <a:lstStyle/>
        <a:p>
          <a:endParaRPr lang="en-US"/>
        </a:p>
      </dgm:t>
    </dgm:pt>
    <dgm:pt modelId="{BB4F33B2-3625-40AA-8105-83124E4B21F7}" type="sibTrans" cxnId="{86B765E4-235E-4775-8C62-DB31E5E3C7F2}">
      <dgm:prSet/>
      <dgm:spPr/>
      <dgm:t>
        <a:bodyPr/>
        <a:lstStyle/>
        <a:p>
          <a:endParaRPr lang="en-US"/>
        </a:p>
      </dgm:t>
    </dgm:pt>
    <dgm:pt modelId="{2A67CD4B-1266-430B-82CE-5A43D9B5F50B}">
      <dgm:prSet phldrT="[Text]"/>
      <dgm:spPr/>
      <dgm:t>
        <a:bodyPr/>
        <a:lstStyle/>
        <a:p>
          <a:r>
            <a:rPr lang="en-US" b="1"/>
            <a:t>Tourism</a:t>
          </a:r>
        </a:p>
        <a:p>
          <a:r>
            <a:rPr lang="en-US"/>
            <a:t>any activity undertaken when a person is “outside</a:t>
          </a:r>
        </a:p>
        <a:p>
          <a:r>
            <a:rPr lang="en-US"/>
            <a:t>his or her usual environment for a specified period</a:t>
          </a:r>
        </a:p>
        <a:p>
          <a:r>
            <a:rPr lang="en-US"/>
            <a:t>of time"</a:t>
          </a:r>
        </a:p>
      </dgm:t>
    </dgm:pt>
    <dgm:pt modelId="{384246E9-D820-4300-836F-D55B124EBA55}" type="parTrans" cxnId="{BDF313B1-D059-4CD0-B384-B74BEBB36C66}">
      <dgm:prSet/>
      <dgm:spPr/>
      <dgm:t>
        <a:bodyPr/>
        <a:lstStyle/>
        <a:p>
          <a:endParaRPr lang="en-US"/>
        </a:p>
      </dgm:t>
    </dgm:pt>
    <dgm:pt modelId="{04D57D2A-8322-4A88-9811-9BC5004593F5}" type="sibTrans" cxnId="{BDF313B1-D059-4CD0-B384-B74BEBB36C66}">
      <dgm:prSet/>
      <dgm:spPr/>
      <dgm:t>
        <a:bodyPr/>
        <a:lstStyle/>
        <a:p>
          <a:endParaRPr lang="en-US"/>
        </a:p>
      </dgm:t>
    </dgm:pt>
    <dgm:pt modelId="{7739F097-518B-40EC-B13B-65139E465C06}">
      <dgm:prSet/>
      <dgm:spPr/>
      <dgm:t>
        <a:bodyPr/>
        <a:lstStyle/>
        <a:p>
          <a:r>
            <a:rPr lang="en-US"/>
            <a:t>Leisure/ recreation</a:t>
          </a:r>
        </a:p>
        <a:p>
          <a:r>
            <a:rPr lang="en-US"/>
            <a:t>a wide variety of activities which are undertaken</a:t>
          </a:r>
        </a:p>
        <a:p>
          <a:r>
            <a:rPr lang="en-US"/>
            <a:t>out of choice during leisure or play</a:t>
          </a:r>
        </a:p>
      </dgm:t>
    </dgm:pt>
    <dgm:pt modelId="{342097D2-A53D-40B3-B084-4F6410AA4B54}" type="parTrans" cxnId="{99739AB9-8745-4BFF-BC4F-0D60708F9A39}">
      <dgm:prSet/>
      <dgm:spPr/>
      <dgm:t>
        <a:bodyPr/>
        <a:lstStyle/>
        <a:p>
          <a:endParaRPr lang="en-US"/>
        </a:p>
      </dgm:t>
    </dgm:pt>
    <dgm:pt modelId="{BDE8BDC0-9751-4E08-BA4B-279FB08A9FE1}" type="sibTrans" cxnId="{99739AB9-8745-4BFF-BC4F-0D60708F9A39}">
      <dgm:prSet/>
      <dgm:spPr/>
      <dgm:t>
        <a:bodyPr/>
        <a:lstStyle/>
        <a:p>
          <a:endParaRPr lang="en-US"/>
        </a:p>
      </dgm:t>
    </dgm:pt>
    <dgm:pt modelId="{C0CBA217-9ACE-42BC-89D7-63994F795240}" type="pres">
      <dgm:prSet presAssocID="{28BD5391-D574-4808-AB96-82EBA5440732}" presName="Name0" presStyleCnt="0">
        <dgm:presLayoutVars>
          <dgm:chPref val="1"/>
          <dgm:dir/>
          <dgm:animOne val="branch"/>
          <dgm:animLvl val="lvl"/>
          <dgm:resizeHandles val="exact"/>
        </dgm:presLayoutVars>
      </dgm:prSet>
      <dgm:spPr/>
      <dgm:t>
        <a:bodyPr/>
        <a:lstStyle/>
        <a:p>
          <a:endParaRPr lang="en-US"/>
        </a:p>
      </dgm:t>
    </dgm:pt>
    <dgm:pt modelId="{3090C5EE-F839-49D9-B3C7-159746C294E9}" type="pres">
      <dgm:prSet presAssocID="{DE18F590-A34F-47F1-90B3-B80E25A929E2}" presName="root1" presStyleCnt="0"/>
      <dgm:spPr/>
    </dgm:pt>
    <dgm:pt modelId="{87AC7B5B-2607-4A4F-8315-7A274ED752E4}" type="pres">
      <dgm:prSet presAssocID="{DE18F590-A34F-47F1-90B3-B80E25A929E2}" presName="LevelOneTextNode" presStyleLbl="node0" presStyleIdx="0" presStyleCnt="1">
        <dgm:presLayoutVars>
          <dgm:chPref val="3"/>
        </dgm:presLayoutVars>
      </dgm:prSet>
      <dgm:spPr/>
      <dgm:t>
        <a:bodyPr/>
        <a:lstStyle/>
        <a:p>
          <a:endParaRPr lang="en-US"/>
        </a:p>
      </dgm:t>
    </dgm:pt>
    <dgm:pt modelId="{420EF98A-26FF-4770-A1F3-5E544B1DC709}" type="pres">
      <dgm:prSet presAssocID="{DE18F590-A34F-47F1-90B3-B80E25A929E2}" presName="level2hierChild" presStyleCnt="0"/>
      <dgm:spPr/>
    </dgm:pt>
    <dgm:pt modelId="{EECB69FD-AE2F-44EA-AADF-840D4932474E}" type="pres">
      <dgm:prSet presAssocID="{4F52511B-4EE1-4F68-AA06-7DE92DF2C79C}" presName="conn2-1" presStyleLbl="parChTrans1D2" presStyleIdx="0" presStyleCnt="4"/>
      <dgm:spPr/>
      <dgm:t>
        <a:bodyPr/>
        <a:lstStyle/>
        <a:p>
          <a:endParaRPr lang="en-US"/>
        </a:p>
      </dgm:t>
    </dgm:pt>
    <dgm:pt modelId="{5E1A2712-76A3-448D-BC5F-58E771802187}" type="pres">
      <dgm:prSet presAssocID="{4F52511B-4EE1-4F68-AA06-7DE92DF2C79C}" presName="connTx" presStyleLbl="parChTrans1D2" presStyleIdx="0" presStyleCnt="4"/>
      <dgm:spPr/>
      <dgm:t>
        <a:bodyPr/>
        <a:lstStyle/>
        <a:p>
          <a:endParaRPr lang="en-US"/>
        </a:p>
      </dgm:t>
    </dgm:pt>
    <dgm:pt modelId="{2A7D1C5C-89A6-46D2-B308-82AC700F86BA}" type="pres">
      <dgm:prSet presAssocID="{8E6C4887-1A11-4C5A-AC81-C887982CE824}" presName="root2" presStyleCnt="0"/>
      <dgm:spPr/>
    </dgm:pt>
    <dgm:pt modelId="{B126F18A-43B0-429B-8D02-D039C0818694}" type="pres">
      <dgm:prSet presAssocID="{8E6C4887-1A11-4C5A-AC81-C887982CE824}" presName="LevelTwoTextNode" presStyleLbl="node2" presStyleIdx="0" presStyleCnt="4">
        <dgm:presLayoutVars>
          <dgm:chPref val="3"/>
        </dgm:presLayoutVars>
      </dgm:prSet>
      <dgm:spPr/>
      <dgm:t>
        <a:bodyPr/>
        <a:lstStyle/>
        <a:p>
          <a:endParaRPr lang="en-US"/>
        </a:p>
      </dgm:t>
    </dgm:pt>
    <dgm:pt modelId="{90708C61-95DF-454A-A1EB-318D689A4E64}" type="pres">
      <dgm:prSet presAssocID="{8E6C4887-1A11-4C5A-AC81-C887982CE824}" presName="level3hierChild" presStyleCnt="0"/>
      <dgm:spPr/>
    </dgm:pt>
    <dgm:pt modelId="{817F1941-1E85-48D4-95E0-BC73B293D83D}" type="pres">
      <dgm:prSet presAssocID="{CBCCE02C-B7E8-43F6-9843-3AA1254FD2A0}" presName="conn2-1" presStyleLbl="parChTrans1D2" presStyleIdx="1" presStyleCnt="4"/>
      <dgm:spPr/>
      <dgm:t>
        <a:bodyPr/>
        <a:lstStyle/>
        <a:p>
          <a:endParaRPr lang="en-US"/>
        </a:p>
      </dgm:t>
    </dgm:pt>
    <dgm:pt modelId="{943677AA-0465-40FE-973D-CDD3753D4042}" type="pres">
      <dgm:prSet presAssocID="{CBCCE02C-B7E8-43F6-9843-3AA1254FD2A0}" presName="connTx" presStyleLbl="parChTrans1D2" presStyleIdx="1" presStyleCnt="4"/>
      <dgm:spPr/>
      <dgm:t>
        <a:bodyPr/>
        <a:lstStyle/>
        <a:p>
          <a:endParaRPr lang="en-US"/>
        </a:p>
      </dgm:t>
    </dgm:pt>
    <dgm:pt modelId="{D00D6A74-DF3B-4165-9C85-4DEC6F146E34}" type="pres">
      <dgm:prSet presAssocID="{76A5CEA8-EDD3-4000-9431-9D58610F17BE}" presName="root2" presStyleCnt="0"/>
      <dgm:spPr/>
    </dgm:pt>
    <dgm:pt modelId="{6477B72C-CAE1-41EB-98E7-B804C42341FA}" type="pres">
      <dgm:prSet presAssocID="{76A5CEA8-EDD3-4000-9431-9D58610F17BE}" presName="LevelTwoTextNode" presStyleLbl="node2" presStyleIdx="1" presStyleCnt="4">
        <dgm:presLayoutVars>
          <dgm:chPref val="3"/>
        </dgm:presLayoutVars>
      </dgm:prSet>
      <dgm:spPr/>
      <dgm:t>
        <a:bodyPr/>
        <a:lstStyle/>
        <a:p>
          <a:endParaRPr lang="en-US"/>
        </a:p>
      </dgm:t>
    </dgm:pt>
    <dgm:pt modelId="{167D92A4-61EE-4959-A6C8-749F1E299685}" type="pres">
      <dgm:prSet presAssocID="{76A5CEA8-EDD3-4000-9431-9D58610F17BE}" presName="level3hierChild" presStyleCnt="0"/>
      <dgm:spPr/>
    </dgm:pt>
    <dgm:pt modelId="{D706B797-C9AF-4E82-8A03-1624C95CB65D}" type="pres">
      <dgm:prSet presAssocID="{384246E9-D820-4300-836F-D55B124EBA55}" presName="conn2-1" presStyleLbl="parChTrans1D2" presStyleIdx="2" presStyleCnt="4"/>
      <dgm:spPr/>
      <dgm:t>
        <a:bodyPr/>
        <a:lstStyle/>
        <a:p>
          <a:endParaRPr lang="en-US"/>
        </a:p>
      </dgm:t>
    </dgm:pt>
    <dgm:pt modelId="{ACC7C668-C7EA-4405-A9FF-836CD6C96FBE}" type="pres">
      <dgm:prSet presAssocID="{384246E9-D820-4300-836F-D55B124EBA55}" presName="connTx" presStyleLbl="parChTrans1D2" presStyleIdx="2" presStyleCnt="4"/>
      <dgm:spPr/>
      <dgm:t>
        <a:bodyPr/>
        <a:lstStyle/>
        <a:p>
          <a:endParaRPr lang="en-US"/>
        </a:p>
      </dgm:t>
    </dgm:pt>
    <dgm:pt modelId="{3CEA749A-1CC2-453C-AA4B-424654527236}" type="pres">
      <dgm:prSet presAssocID="{2A67CD4B-1266-430B-82CE-5A43D9B5F50B}" presName="root2" presStyleCnt="0"/>
      <dgm:spPr/>
    </dgm:pt>
    <dgm:pt modelId="{BDA67E0F-5BA1-4E06-9CB7-EC2F1B2C9B47}" type="pres">
      <dgm:prSet presAssocID="{2A67CD4B-1266-430B-82CE-5A43D9B5F50B}" presName="LevelTwoTextNode" presStyleLbl="node2" presStyleIdx="2" presStyleCnt="4">
        <dgm:presLayoutVars>
          <dgm:chPref val="3"/>
        </dgm:presLayoutVars>
      </dgm:prSet>
      <dgm:spPr/>
      <dgm:t>
        <a:bodyPr/>
        <a:lstStyle/>
        <a:p>
          <a:endParaRPr lang="en-US"/>
        </a:p>
      </dgm:t>
    </dgm:pt>
    <dgm:pt modelId="{8610C251-931D-42B7-9CD4-38C1BDF02C5C}" type="pres">
      <dgm:prSet presAssocID="{2A67CD4B-1266-430B-82CE-5A43D9B5F50B}" presName="level3hierChild" presStyleCnt="0"/>
      <dgm:spPr/>
    </dgm:pt>
    <dgm:pt modelId="{13A6B3AF-922E-44F3-9879-6936F33B28F5}" type="pres">
      <dgm:prSet presAssocID="{342097D2-A53D-40B3-B084-4F6410AA4B54}" presName="conn2-1" presStyleLbl="parChTrans1D2" presStyleIdx="3" presStyleCnt="4"/>
      <dgm:spPr/>
      <dgm:t>
        <a:bodyPr/>
        <a:lstStyle/>
        <a:p>
          <a:endParaRPr lang="en-US"/>
        </a:p>
      </dgm:t>
    </dgm:pt>
    <dgm:pt modelId="{8F44C99C-9A64-4AA6-A330-9C2EFC15443C}" type="pres">
      <dgm:prSet presAssocID="{342097D2-A53D-40B3-B084-4F6410AA4B54}" presName="connTx" presStyleLbl="parChTrans1D2" presStyleIdx="3" presStyleCnt="4"/>
      <dgm:spPr/>
      <dgm:t>
        <a:bodyPr/>
        <a:lstStyle/>
        <a:p>
          <a:endParaRPr lang="en-US"/>
        </a:p>
      </dgm:t>
    </dgm:pt>
    <dgm:pt modelId="{971C2CF1-DC46-47B6-944B-611FA9D40AD7}" type="pres">
      <dgm:prSet presAssocID="{7739F097-518B-40EC-B13B-65139E465C06}" presName="root2" presStyleCnt="0"/>
      <dgm:spPr/>
    </dgm:pt>
    <dgm:pt modelId="{E8C187A4-3D37-4B52-9019-1E66BEE507ED}" type="pres">
      <dgm:prSet presAssocID="{7739F097-518B-40EC-B13B-65139E465C06}" presName="LevelTwoTextNode" presStyleLbl="node2" presStyleIdx="3" presStyleCnt="4">
        <dgm:presLayoutVars>
          <dgm:chPref val="3"/>
        </dgm:presLayoutVars>
      </dgm:prSet>
      <dgm:spPr/>
      <dgm:t>
        <a:bodyPr/>
        <a:lstStyle/>
        <a:p>
          <a:endParaRPr lang="en-US"/>
        </a:p>
      </dgm:t>
    </dgm:pt>
    <dgm:pt modelId="{C57B4ABC-471A-4108-8297-574A0365974B}" type="pres">
      <dgm:prSet presAssocID="{7739F097-518B-40EC-B13B-65139E465C06}" presName="level3hierChild" presStyleCnt="0"/>
      <dgm:spPr/>
    </dgm:pt>
  </dgm:ptLst>
  <dgm:cxnLst>
    <dgm:cxn modelId="{5152A59F-273F-476C-9868-ADD6686D0771}" type="presOf" srcId="{384246E9-D820-4300-836F-D55B124EBA55}" destId="{ACC7C668-C7EA-4405-A9FF-836CD6C96FBE}" srcOrd="1" destOrd="0" presId="urn:microsoft.com/office/officeart/2008/layout/HorizontalMultiLevelHierarchy"/>
    <dgm:cxn modelId="{E17FA36E-3A13-4C8C-A953-E114E82CEEA1}" srcId="{DE18F590-A34F-47F1-90B3-B80E25A929E2}" destId="{8E6C4887-1A11-4C5A-AC81-C887982CE824}" srcOrd="0" destOrd="0" parTransId="{4F52511B-4EE1-4F68-AA06-7DE92DF2C79C}" sibTransId="{F0FD5C66-6263-4F2A-91FC-7F5F7D3803C2}"/>
    <dgm:cxn modelId="{9202CE15-37BC-4B18-A78E-88ADFA869DA2}" type="presOf" srcId="{CBCCE02C-B7E8-43F6-9843-3AA1254FD2A0}" destId="{817F1941-1E85-48D4-95E0-BC73B293D83D}" srcOrd="0" destOrd="0" presId="urn:microsoft.com/office/officeart/2008/layout/HorizontalMultiLevelHierarchy"/>
    <dgm:cxn modelId="{F93FF482-8C08-4120-9702-6216796C40ED}" type="presOf" srcId="{342097D2-A53D-40B3-B084-4F6410AA4B54}" destId="{13A6B3AF-922E-44F3-9879-6936F33B28F5}" srcOrd="0" destOrd="0" presId="urn:microsoft.com/office/officeart/2008/layout/HorizontalMultiLevelHierarchy"/>
    <dgm:cxn modelId="{A4D99C54-B288-4138-A8EF-AACB2FCCD386}" type="presOf" srcId="{28BD5391-D574-4808-AB96-82EBA5440732}" destId="{C0CBA217-9ACE-42BC-89D7-63994F795240}" srcOrd="0" destOrd="0" presId="urn:microsoft.com/office/officeart/2008/layout/HorizontalMultiLevelHierarchy"/>
    <dgm:cxn modelId="{53BB7FE5-6566-4BC2-88BB-52D2EC568C6F}" type="presOf" srcId="{4F52511B-4EE1-4F68-AA06-7DE92DF2C79C}" destId="{EECB69FD-AE2F-44EA-AADF-840D4932474E}" srcOrd="0" destOrd="0" presId="urn:microsoft.com/office/officeart/2008/layout/HorizontalMultiLevelHierarchy"/>
    <dgm:cxn modelId="{77370A30-8936-4954-9A19-5AAADCA39602}" srcId="{28BD5391-D574-4808-AB96-82EBA5440732}" destId="{DE18F590-A34F-47F1-90B3-B80E25A929E2}" srcOrd="0" destOrd="0" parTransId="{DCFA86C7-D98F-4FDD-B0A3-9578737A123D}" sibTransId="{C0EC3212-6A82-4B54-B4C0-EEE5D62D8368}"/>
    <dgm:cxn modelId="{C11E4942-D75D-47E4-BA53-F13655A0D294}" type="presOf" srcId="{8E6C4887-1A11-4C5A-AC81-C887982CE824}" destId="{B126F18A-43B0-429B-8D02-D039C0818694}" srcOrd="0" destOrd="0" presId="urn:microsoft.com/office/officeart/2008/layout/HorizontalMultiLevelHierarchy"/>
    <dgm:cxn modelId="{26D43703-15C6-4DA5-BFAB-E10376100E6F}" type="presOf" srcId="{4F52511B-4EE1-4F68-AA06-7DE92DF2C79C}" destId="{5E1A2712-76A3-448D-BC5F-58E771802187}" srcOrd="1" destOrd="0" presId="urn:microsoft.com/office/officeart/2008/layout/HorizontalMultiLevelHierarchy"/>
    <dgm:cxn modelId="{92564CED-A107-44B5-A54C-540DDFB7870F}" type="presOf" srcId="{76A5CEA8-EDD3-4000-9431-9D58610F17BE}" destId="{6477B72C-CAE1-41EB-98E7-B804C42341FA}" srcOrd="0" destOrd="0" presId="urn:microsoft.com/office/officeart/2008/layout/HorizontalMultiLevelHierarchy"/>
    <dgm:cxn modelId="{2ED84912-5A9C-49F2-AB5C-F7ABC8CB37DC}" type="presOf" srcId="{CBCCE02C-B7E8-43F6-9843-3AA1254FD2A0}" destId="{943677AA-0465-40FE-973D-CDD3753D4042}" srcOrd="1" destOrd="0" presId="urn:microsoft.com/office/officeart/2008/layout/HorizontalMultiLevelHierarchy"/>
    <dgm:cxn modelId="{86B765E4-235E-4775-8C62-DB31E5E3C7F2}" srcId="{DE18F590-A34F-47F1-90B3-B80E25A929E2}" destId="{76A5CEA8-EDD3-4000-9431-9D58610F17BE}" srcOrd="1" destOrd="0" parTransId="{CBCCE02C-B7E8-43F6-9843-3AA1254FD2A0}" sibTransId="{BB4F33B2-3625-40AA-8105-83124E4B21F7}"/>
    <dgm:cxn modelId="{F30791E7-EA12-427F-AFDB-4768DE185AD3}" type="presOf" srcId="{342097D2-A53D-40B3-B084-4F6410AA4B54}" destId="{8F44C99C-9A64-4AA6-A330-9C2EFC15443C}" srcOrd="1" destOrd="0" presId="urn:microsoft.com/office/officeart/2008/layout/HorizontalMultiLevelHierarchy"/>
    <dgm:cxn modelId="{BDF313B1-D059-4CD0-B384-B74BEBB36C66}" srcId="{DE18F590-A34F-47F1-90B3-B80E25A929E2}" destId="{2A67CD4B-1266-430B-82CE-5A43D9B5F50B}" srcOrd="2" destOrd="0" parTransId="{384246E9-D820-4300-836F-D55B124EBA55}" sibTransId="{04D57D2A-8322-4A88-9811-9BC5004593F5}"/>
    <dgm:cxn modelId="{99739AB9-8745-4BFF-BC4F-0D60708F9A39}" srcId="{DE18F590-A34F-47F1-90B3-B80E25A929E2}" destId="{7739F097-518B-40EC-B13B-65139E465C06}" srcOrd="3" destOrd="0" parTransId="{342097D2-A53D-40B3-B084-4F6410AA4B54}" sibTransId="{BDE8BDC0-9751-4E08-BA4B-279FB08A9FE1}"/>
    <dgm:cxn modelId="{E282D842-BC25-44F6-927B-FCED95A6BC65}" type="presOf" srcId="{DE18F590-A34F-47F1-90B3-B80E25A929E2}" destId="{87AC7B5B-2607-4A4F-8315-7A274ED752E4}" srcOrd="0" destOrd="0" presId="urn:microsoft.com/office/officeart/2008/layout/HorizontalMultiLevelHierarchy"/>
    <dgm:cxn modelId="{14262DE4-5937-4301-ADAD-9C45C1782178}" type="presOf" srcId="{7739F097-518B-40EC-B13B-65139E465C06}" destId="{E8C187A4-3D37-4B52-9019-1E66BEE507ED}" srcOrd="0" destOrd="0" presId="urn:microsoft.com/office/officeart/2008/layout/HorizontalMultiLevelHierarchy"/>
    <dgm:cxn modelId="{90ACA8EE-D322-42A1-A7DA-82C5930123DB}" type="presOf" srcId="{2A67CD4B-1266-430B-82CE-5A43D9B5F50B}" destId="{BDA67E0F-5BA1-4E06-9CB7-EC2F1B2C9B47}" srcOrd="0" destOrd="0" presId="urn:microsoft.com/office/officeart/2008/layout/HorizontalMultiLevelHierarchy"/>
    <dgm:cxn modelId="{3B2B066E-E171-4CC8-9417-B8DE4DC5361D}" type="presOf" srcId="{384246E9-D820-4300-836F-D55B124EBA55}" destId="{D706B797-C9AF-4E82-8A03-1624C95CB65D}" srcOrd="0" destOrd="0" presId="urn:microsoft.com/office/officeart/2008/layout/HorizontalMultiLevelHierarchy"/>
    <dgm:cxn modelId="{56D14867-2BFF-4C6A-92A2-B7381DACAB4F}" type="presParOf" srcId="{C0CBA217-9ACE-42BC-89D7-63994F795240}" destId="{3090C5EE-F839-49D9-B3C7-159746C294E9}" srcOrd="0" destOrd="0" presId="urn:microsoft.com/office/officeart/2008/layout/HorizontalMultiLevelHierarchy"/>
    <dgm:cxn modelId="{2D1D3137-CCD7-4BD2-AF2F-4BEA9E79BB06}" type="presParOf" srcId="{3090C5EE-F839-49D9-B3C7-159746C294E9}" destId="{87AC7B5B-2607-4A4F-8315-7A274ED752E4}" srcOrd="0" destOrd="0" presId="urn:microsoft.com/office/officeart/2008/layout/HorizontalMultiLevelHierarchy"/>
    <dgm:cxn modelId="{EDFC4003-D726-4103-9D7C-62F68893EE6A}" type="presParOf" srcId="{3090C5EE-F839-49D9-B3C7-159746C294E9}" destId="{420EF98A-26FF-4770-A1F3-5E544B1DC709}" srcOrd="1" destOrd="0" presId="urn:microsoft.com/office/officeart/2008/layout/HorizontalMultiLevelHierarchy"/>
    <dgm:cxn modelId="{E9D68519-0D13-4ABF-B44E-F5C2B47DF5D4}" type="presParOf" srcId="{420EF98A-26FF-4770-A1F3-5E544B1DC709}" destId="{EECB69FD-AE2F-44EA-AADF-840D4932474E}" srcOrd="0" destOrd="0" presId="urn:microsoft.com/office/officeart/2008/layout/HorizontalMultiLevelHierarchy"/>
    <dgm:cxn modelId="{F3127257-5BBF-4BFA-ADE9-7E76C5AD26FC}" type="presParOf" srcId="{EECB69FD-AE2F-44EA-AADF-840D4932474E}" destId="{5E1A2712-76A3-448D-BC5F-58E771802187}" srcOrd="0" destOrd="0" presId="urn:microsoft.com/office/officeart/2008/layout/HorizontalMultiLevelHierarchy"/>
    <dgm:cxn modelId="{A2F1FBC2-88F7-4CCE-B269-0EAC6290FC7C}" type="presParOf" srcId="{420EF98A-26FF-4770-A1F3-5E544B1DC709}" destId="{2A7D1C5C-89A6-46D2-B308-82AC700F86BA}" srcOrd="1" destOrd="0" presId="urn:microsoft.com/office/officeart/2008/layout/HorizontalMultiLevelHierarchy"/>
    <dgm:cxn modelId="{64B8ACE7-C347-413B-8369-D229E4EB18C8}" type="presParOf" srcId="{2A7D1C5C-89A6-46D2-B308-82AC700F86BA}" destId="{B126F18A-43B0-429B-8D02-D039C0818694}" srcOrd="0" destOrd="0" presId="urn:microsoft.com/office/officeart/2008/layout/HorizontalMultiLevelHierarchy"/>
    <dgm:cxn modelId="{BA327B7B-66F5-4F48-AFE5-69104EFEE5E4}" type="presParOf" srcId="{2A7D1C5C-89A6-46D2-B308-82AC700F86BA}" destId="{90708C61-95DF-454A-A1EB-318D689A4E64}" srcOrd="1" destOrd="0" presId="urn:microsoft.com/office/officeart/2008/layout/HorizontalMultiLevelHierarchy"/>
    <dgm:cxn modelId="{970023DA-A21F-4509-9E8D-062F5FD59C73}" type="presParOf" srcId="{420EF98A-26FF-4770-A1F3-5E544B1DC709}" destId="{817F1941-1E85-48D4-95E0-BC73B293D83D}" srcOrd="2" destOrd="0" presId="urn:microsoft.com/office/officeart/2008/layout/HorizontalMultiLevelHierarchy"/>
    <dgm:cxn modelId="{250ECF40-D9D6-43A9-81B6-2F4FE260472D}" type="presParOf" srcId="{817F1941-1E85-48D4-95E0-BC73B293D83D}" destId="{943677AA-0465-40FE-973D-CDD3753D4042}" srcOrd="0" destOrd="0" presId="urn:microsoft.com/office/officeart/2008/layout/HorizontalMultiLevelHierarchy"/>
    <dgm:cxn modelId="{CE06FF56-1944-4DC8-A306-3D492A2EB589}" type="presParOf" srcId="{420EF98A-26FF-4770-A1F3-5E544B1DC709}" destId="{D00D6A74-DF3B-4165-9C85-4DEC6F146E34}" srcOrd="3" destOrd="0" presId="urn:microsoft.com/office/officeart/2008/layout/HorizontalMultiLevelHierarchy"/>
    <dgm:cxn modelId="{992CC94C-7729-40EF-A21A-29891DEBEB2C}" type="presParOf" srcId="{D00D6A74-DF3B-4165-9C85-4DEC6F146E34}" destId="{6477B72C-CAE1-41EB-98E7-B804C42341FA}" srcOrd="0" destOrd="0" presId="urn:microsoft.com/office/officeart/2008/layout/HorizontalMultiLevelHierarchy"/>
    <dgm:cxn modelId="{4B48FAFD-960A-4747-B227-63B1E0D35B97}" type="presParOf" srcId="{D00D6A74-DF3B-4165-9C85-4DEC6F146E34}" destId="{167D92A4-61EE-4959-A6C8-749F1E299685}" srcOrd="1" destOrd="0" presId="urn:microsoft.com/office/officeart/2008/layout/HorizontalMultiLevelHierarchy"/>
    <dgm:cxn modelId="{54A991A6-3A21-4E57-8141-03B5DC0BA650}" type="presParOf" srcId="{420EF98A-26FF-4770-A1F3-5E544B1DC709}" destId="{D706B797-C9AF-4E82-8A03-1624C95CB65D}" srcOrd="4" destOrd="0" presId="urn:microsoft.com/office/officeart/2008/layout/HorizontalMultiLevelHierarchy"/>
    <dgm:cxn modelId="{96BF870A-AA7B-41A0-B276-47C553EE56A3}" type="presParOf" srcId="{D706B797-C9AF-4E82-8A03-1624C95CB65D}" destId="{ACC7C668-C7EA-4405-A9FF-836CD6C96FBE}" srcOrd="0" destOrd="0" presId="urn:microsoft.com/office/officeart/2008/layout/HorizontalMultiLevelHierarchy"/>
    <dgm:cxn modelId="{20E755A3-4AEE-4390-9064-BF82135A30CB}" type="presParOf" srcId="{420EF98A-26FF-4770-A1F3-5E544B1DC709}" destId="{3CEA749A-1CC2-453C-AA4B-424654527236}" srcOrd="5" destOrd="0" presId="urn:microsoft.com/office/officeart/2008/layout/HorizontalMultiLevelHierarchy"/>
    <dgm:cxn modelId="{2D810FBF-8E71-4040-9D1C-6C5750706555}" type="presParOf" srcId="{3CEA749A-1CC2-453C-AA4B-424654527236}" destId="{BDA67E0F-5BA1-4E06-9CB7-EC2F1B2C9B47}" srcOrd="0" destOrd="0" presId="urn:microsoft.com/office/officeart/2008/layout/HorizontalMultiLevelHierarchy"/>
    <dgm:cxn modelId="{8E48E667-355D-44E0-B641-5C342D93DE74}" type="presParOf" srcId="{3CEA749A-1CC2-453C-AA4B-424654527236}" destId="{8610C251-931D-42B7-9CD4-38C1BDF02C5C}" srcOrd="1" destOrd="0" presId="urn:microsoft.com/office/officeart/2008/layout/HorizontalMultiLevelHierarchy"/>
    <dgm:cxn modelId="{5A27D78D-DA51-44C7-B19F-52DCB0B5BB06}" type="presParOf" srcId="{420EF98A-26FF-4770-A1F3-5E544B1DC709}" destId="{13A6B3AF-922E-44F3-9879-6936F33B28F5}" srcOrd="6" destOrd="0" presId="urn:microsoft.com/office/officeart/2008/layout/HorizontalMultiLevelHierarchy"/>
    <dgm:cxn modelId="{E4C62121-09DC-4749-A9DB-E2DC59610A28}" type="presParOf" srcId="{13A6B3AF-922E-44F3-9879-6936F33B28F5}" destId="{8F44C99C-9A64-4AA6-A330-9C2EFC15443C}" srcOrd="0" destOrd="0" presId="urn:microsoft.com/office/officeart/2008/layout/HorizontalMultiLevelHierarchy"/>
    <dgm:cxn modelId="{28AF2266-358C-4ACA-89AF-995C9F11572F}" type="presParOf" srcId="{420EF98A-26FF-4770-A1F3-5E544B1DC709}" destId="{971C2CF1-DC46-47B6-944B-611FA9D40AD7}" srcOrd="7" destOrd="0" presId="urn:microsoft.com/office/officeart/2008/layout/HorizontalMultiLevelHierarchy"/>
    <dgm:cxn modelId="{23ADD061-85EB-4AB6-A66C-6CD9762EF905}" type="presParOf" srcId="{971C2CF1-DC46-47B6-944B-611FA9D40AD7}" destId="{E8C187A4-3D37-4B52-9019-1E66BEE507ED}" srcOrd="0" destOrd="0" presId="urn:microsoft.com/office/officeart/2008/layout/HorizontalMultiLevelHierarchy"/>
    <dgm:cxn modelId="{05C78F09-7FE2-41FC-B026-FBD364456FC8}" type="presParOf" srcId="{971C2CF1-DC46-47B6-944B-611FA9D40AD7}" destId="{C57B4ABC-471A-4108-8297-574A0365974B}"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A6B3AF-922E-44F3-9879-6936F33B28F5}">
      <dsp:nvSpPr>
        <dsp:cNvPr id="0" name=""/>
        <dsp:cNvSpPr/>
      </dsp:nvSpPr>
      <dsp:spPr>
        <a:xfrm>
          <a:off x="2852418" y="2262981"/>
          <a:ext cx="564116" cy="1612374"/>
        </a:xfrm>
        <a:custGeom>
          <a:avLst/>
          <a:gdLst/>
          <a:ahLst/>
          <a:cxnLst/>
          <a:rect l="0" t="0" r="0" b="0"/>
          <a:pathLst>
            <a:path>
              <a:moveTo>
                <a:pt x="0" y="0"/>
              </a:moveTo>
              <a:lnTo>
                <a:pt x="282058" y="0"/>
              </a:lnTo>
              <a:lnTo>
                <a:pt x="282058" y="1612374"/>
              </a:lnTo>
              <a:lnTo>
                <a:pt x="564116" y="161237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3091771" y="3026463"/>
        <a:ext cx="85410" cy="85410"/>
      </dsp:txXfrm>
    </dsp:sp>
    <dsp:sp modelId="{D706B797-C9AF-4E82-8A03-1624C95CB65D}">
      <dsp:nvSpPr>
        <dsp:cNvPr id="0" name=""/>
        <dsp:cNvSpPr/>
      </dsp:nvSpPr>
      <dsp:spPr>
        <a:xfrm>
          <a:off x="2852418" y="2262981"/>
          <a:ext cx="564116" cy="537458"/>
        </a:xfrm>
        <a:custGeom>
          <a:avLst/>
          <a:gdLst/>
          <a:ahLst/>
          <a:cxnLst/>
          <a:rect l="0" t="0" r="0" b="0"/>
          <a:pathLst>
            <a:path>
              <a:moveTo>
                <a:pt x="0" y="0"/>
              </a:moveTo>
              <a:lnTo>
                <a:pt x="282058" y="0"/>
              </a:lnTo>
              <a:lnTo>
                <a:pt x="282058" y="537458"/>
              </a:lnTo>
              <a:lnTo>
                <a:pt x="564116" y="5374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114997" y="2512231"/>
        <a:ext cx="38957" cy="38957"/>
      </dsp:txXfrm>
    </dsp:sp>
    <dsp:sp modelId="{817F1941-1E85-48D4-95E0-BC73B293D83D}">
      <dsp:nvSpPr>
        <dsp:cNvPr id="0" name=""/>
        <dsp:cNvSpPr/>
      </dsp:nvSpPr>
      <dsp:spPr>
        <a:xfrm>
          <a:off x="2852418" y="1725523"/>
          <a:ext cx="564116" cy="537458"/>
        </a:xfrm>
        <a:custGeom>
          <a:avLst/>
          <a:gdLst/>
          <a:ahLst/>
          <a:cxnLst/>
          <a:rect l="0" t="0" r="0" b="0"/>
          <a:pathLst>
            <a:path>
              <a:moveTo>
                <a:pt x="0" y="537458"/>
              </a:moveTo>
              <a:lnTo>
                <a:pt x="282058" y="537458"/>
              </a:lnTo>
              <a:lnTo>
                <a:pt x="282058" y="0"/>
              </a:lnTo>
              <a:lnTo>
                <a:pt x="564116"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114997" y="1974773"/>
        <a:ext cx="38957" cy="38957"/>
      </dsp:txXfrm>
    </dsp:sp>
    <dsp:sp modelId="{EECB69FD-AE2F-44EA-AADF-840D4932474E}">
      <dsp:nvSpPr>
        <dsp:cNvPr id="0" name=""/>
        <dsp:cNvSpPr/>
      </dsp:nvSpPr>
      <dsp:spPr>
        <a:xfrm>
          <a:off x="2852418" y="650607"/>
          <a:ext cx="564116" cy="1612374"/>
        </a:xfrm>
        <a:custGeom>
          <a:avLst/>
          <a:gdLst/>
          <a:ahLst/>
          <a:cxnLst/>
          <a:rect l="0" t="0" r="0" b="0"/>
          <a:pathLst>
            <a:path>
              <a:moveTo>
                <a:pt x="0" y="1612374"/>
              </a:moveTo>
              <a:lnTo>
                <a:pt x="282058" y="1612374"/>
              </a:lnTo>
              <a:lnTo>
                <a:pt x="282058" y="0"/>
              </a:lnTo>
              <a:lnTo>
                <a:pt x="564116"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3091771" y="1414089"/>
        <a:ext cx="85410" cy="85410"/>
      </dsp:txXfrm>
    </dsp:sp>
    <dsp:sp modelId="{87AC7B5B-2607-4A4F-8315-7A274ED752E4}">
      <dsp:nvSpPr>
        <dsp:cNvPr id="0" name=""/>
        <dsp:cNvSpPr/>
      </dsp:nvSpPr>
      <dsp:spPr>
        <a:xfrm rot="16200000">
          <a:off x="159470" y="1833015"/>
          <a:ext cx="4525963" cy="8599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r>
            <a:rPr lang="en-US" sz="5100" kern="1200"/>
            <a:t>CMT and Leisure</a:t>
          </a:r>
        </a:p>
      </dsp:txBody>
      <dsp:txXfrm>
        <a:off x="159470" y="1833015"/>
        <a:ext cx="4525963" cy="859932"/>
      </dsp:txXfrm>
    </dsp:sp>
    <dsp:sp modelId="{B126F18A-43B0-429B-8D02-D039C0818694}">
      <dsp:nvSpPr>
        <dsp:cNvPr id="0" name=""/>
        <dsp:cNvSpPr/>
      </dsp:nvSpPr>
      <dsp:spPr>
        <a:xfrm>
          <a:off x="3416534" y="220640"/>
          <a:ext cx="2820580" cy="8599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a:t>Water-based</a:t>
          </a:r>
        </a:p>
        <a:p>
          <a:pPr lvl="0" algn="ctr" defTabSz="444500">
            <a:lnSpc>
              <a:spcPct val="90000"/>
            </a:lnSpc>
            <a:spcBef>
              <a:spcPct val="0"/>
            </a:spcBef>
            <a:spcAft>
              <a:spcPct val="35000"/>
            </a:spcAft>
          </a:pPr>
          <a:r>
            <a:rPr lang="en-US" sz="1000" kern="1200"/>
            <a:t>for example, marine coastal zones, seas, oceans</a:t>
          </a:r>
        </a:p>
        <a:p>
          <a:pPr lvl="0" algn="ctr" defTabSz="444500">
            <a:lnSpc>
              <a:spcPct val="90000"/>
            </a:lnSpc>
            <a:spcBef>
              <a:spcPct val="0"/>
            </a:spcBef>
            <a:spcAft>
              <a:spcPct val="35000"/>
            </a:spcAft>
          </a:pPr>
          <a:r>
            <a:rPr lang="en-US" sz="1000" kern="1200"/>
            <a:t>and ice-associated areas</a:t>
          </a:r>
        </a:p>
      </dsp:txBody>
      <dsp:txXfrm>
        <a:off x="3416534" y="220640"/>
        <a:ext cx="2820580" cy="859932"/>
      </dsp:txXfrm>
    </dsp:sp>
    <dsp:sp modelId="{6477B72C-CAE1-41EB-98E7-B804C42341FA}">
      <dsp:nvSpPr>
        <dsp:cNvPr id="0" name=""/>
        <dsp:cNvSpPr/>
      </dsp:nvSpPr>
      <dsp:spPr>
        <a:xfrm>
          <a:off x="3416534" y="1295556"/>
          <a:ext cx="2820580" cy="8599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a:t>Coast/ beach development</a:t>
          </a:r>
        </a:p>
        <a:p>
          <a:pPr lvl="0" algn="ctr" defTabSz="444500">
            <a:lnSpc>
              <a:spcPct val="90000"/>
            </a:lnSpc>
            <a:spcBef>
              <a:spcPct val="0"/>
            </a:spcBef>
            <a:spcAft>
              <a:spcPct val="35000"/>
            </a:spcAft>
          </a:pPr>
          <a:r>
            <a:rPr lang="en-US" sz="1000" kern="1200"/>
            <a:t>accommodation, restaurants, food industry, and</a:t>
          </a:r>
        </a:p>
        <a:p>
          <a:pPr lvl="0" algn="ctr" defTabSz="444500">
            <a:lnSpc>
              <a:spcPct val="90000"/>
            </a:lnSpc>
            <a:spcBef>
              <a:spcPct val="0"/>
            </a:spcBef>
            <a:spcAft>
              <a:spcPct val="35000"/>
            </a:spcAft>
          </a:pPr>
          <a:r>
            <a:rPr lang="en-US" sz="1000" kern="1200"/>
            <a:t>second homes, and the infrastructure supporting</a:t>
          </a:r>
        </a:p>
        <a:p>
          <a:pPr lvl="0" algn="ctr" defTabSz="444500">
            <a:lnSpc>
              <a:spcPct val="90000"/>
            </a:lnSpc>
            <a:spcBef>
              <a:spcPct val="0"/>
            </a:spcBef>
            <a:spcAft>
              <a:spcPct val="35000"/>
            </a:spcAft>
          </a:pPr>
          <a:r>
            <a:rPr lang="en-US" sz="1000" kern="1200"/>
            <a:t>coastal development </a:t>
          </a:r>
        </a:p>
      </dsp:txBody>
      <dsp:txXfrm>
        <a:off x="3416534" y="1295556"/>
        <a:ext cx="2820580" cy="859932"/>
      </dsp:txXfrm>
    </dsp:sp>
    <dsp:sp modelId="{BDA67E0F-5BA1-4E06-9CB7-EC2F1B2C9B47}">
      <dsp:nvSpPr>
        <dsp:cNvPr id="0" name=""/>
        <dsp:cNvSpPr/>
      </dsp:nvSpPr>
      <dsp:spPr>
        <a:xfrm>
          <a:off x="3416534" y="2370473"/>
          <a:ext cx="2820580" cy="8599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a:t>Tourism</a:t>
          </a:r>
        </a:p>
        <a:p>
          <a:pPr lvl="0" algn="ctr" defTabSz="444500">
            <a:lnSpc>
              <a:spcPct val="90000"/>
            </a:lnSpc>
            <a:spcBef>
              <a:spcPct val="0"/>
            </a:spcBef>
            <a:spcAft>
              <a:spcPct val="35000"/>
            </a:spcAft>
          </a:pPr>
          <a:r>
            <a:rPr lang="en-US" sz="1000" kern="1200"/>
            <a:t>any activity undertaken when a person is “outside</a:t>
          </a:r>
        </a:p>
        <a:p>
          <a:pPr lvl="0" algn="ctr" defTabSz="444500">
            <a:lnSpc>
              <a:spcPct val="90000"/>
            </a:lnSpc>
            <a:spcBef>
              <a:spcPct val="0"/>
            </a:spcBef>
            <a:spcAft>
              <a:spcPct val="35000"/>
            </a:spcAft>
          </a:pPr>
          <a:r>
            <a:rPr lang="en-US" sz="1000" kern="1200"/>
            <a:t>his or her usual environment for a specified period</a:t>
          </a:r>
        </a:p>
        <a:p>
          <a:pPr lvl="0" algn="ctr" defTabSz="444500">
            <a:lnSpc>
              <a:spcPct val="90000"/>
            </a:lnSpc>
            <a:spcBef>
              <a:spcPct val="0"/>
            </a:spcBef>
            <a:spcAft>
              <a:spcPct val="35000"/>
            </a:spcAft>
          </a:pPr>
          <a:r>
            <a:rPr lang="en-US" sz="1000" kern="1200"/>
            <a:t>of time"</a:t>
          </a:r>
        </a:p>
      </dsp:txBody>
      <dsp:txXfrm>
        <a:off x="3416534" y="2370473"/>
        <a:ext cx="2820580" cy="859932"/>
      </dsp:txXfrm>
    </dsp:sp>
    <dsp:sp modelId="{E8C187A4-3D37-4B52-9019-1E66BEE507ED}">
      <dsp:nvSpPr>
        <dsp:cNvPr id="0" name=""/>
        <dsp:cNvSpPr/>
      </dsp:nvSpPr>
      <dsp:spPr>
        <a:xfrm>
          <a:off x="3416534" y="3445389"/>
          <a:ext cx="2820580" cy="8599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a:t>Leisure/ recreation</a:t>
          </a:r>
        </a:p>
        <a:p>
          <a:pPr lvl="0" algn="ctr" defTabSz="444500">
            <a:lnSpc>
              <a:spcPct val="90000"/>
            </a:lnSpc>
            <a:spcBef>
              <a:spcPct val="0"/>
            </a:spcBef>
            <a:spcAft>
              <a:spcPct val="35000"/>
            </a:spcAft>
          </a:pPr>
          <a:r>
            <a:rPr lang="en-US" sz="1000" kern="1200"/>
            <a:t>a wide variety of activities which are undertaken</a:t>
          </a:r>
        </a:p>
        <a:p>
          <a:pPr lvl="0" algn="ctr" defTabSz="444500">
            <a:lnSpc>
              <a:spcPct val="90000"/>
            </a:lnSpc>
            <a:spcBef>
              <a:spcPct val="0"/>
            </a:spcBef>
            <a:spcAft>
              <a:spcPct val="35000"/>
            </a:spcAft>
          </a:pPr>
          <a:r>
            <a:rPr lang="en-US" sz="1000" kern="1200"/>
            <a:t>out of choice during leisure or play</a:t>
          </a:r>
        </a:p>
      </dsp:txBody>
      <dsp:txXfrm>
        <a:off x="3416534" y="3445389"/>
        <a:ext cx="2820580" cy="859932"/>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7F5D72-5498-47C5-AF48-C2396BB9259F}" type="datetimeFigureOut">
              <a:rPr lang="en-US" smtClean="0"/>
              <a:t>1/26/2022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DB9D31-B155-4843-BA8B-E852962B8C7F}" type="slidenum">
              <a:rPr lang="en-US" smtClean="0"/>
              <a:t>‹#›</a:t>
            </a:fld>
            <a:endParaRPr lang="en-US"/>
          </a:p>
        </p:txBody>
      </p:sp>
    </p:spTree>
    <p:extLst>
      <p:ext uri="{BB962C8B-B14F-4D97-AF65-F5344CB8AC3E}">
        <p14:creationId xmlns:p14="http://schemas.microsoft.com/office/powerpoint/2010/main" val="4172616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a:t>
            </a:r>
            <a:r>
              <a:rPr lang="en-US" baseline="0" dirty="0" err="1" smtClean="0"/>
              <a:t>summarises</a:t>
            </a:r>
            <a:r>
              <a:rPr lang="en-US" baseline="0" dirty="0" smtClean="0"/>
              <a:t> work I am involved in in communities in KZN such as </a:t>
            </a:r>
            <a:r>
              <a:rPr lang="en-US" baseline="0" dirty="0" err="1" smtClean="0"/>
              <a:t>KwaDube</a:t>
            </a:r>
            <a:r>
              <a:rPr lang="en-US" baseline="0" dirty="0" smtClean="0"/>
              <a:t>, </a:t>
            </a:r>
            <a:r>
              <a:rPr lang="en-US" baseline="0" dirty="0" err="1" smtClean="0"/>
              <a:t>Duku</a:t>
            </a:r>
            <a:r>
              <a:rPr lang="en-US" baseline="0" dirty="0" smtClean="0"/>
              <a:t> </a:t>
            </a:r>
            <a:r>
              <a:rPr lang="en-US" baseline="0" dirty="0" err="1" smtClean="0"/>
              <a:t>Duku</a:t>
            </a:r>
            <a:r>
              <a:rPr lang="en-US" baseline="0" dirty="0" smtClean="0"/>
              <a:t> forests, communities adjacent to public and private parks, etc. </a:t>
            </a:r>
            <a:endParaRPr lang="en-US" dirty="0"/>
          </a:p>
        </p:txBody>
      </p:sp>
      <p:sp>
        <p:nvSpPr>
          <p:cNvPr id="4" name="Slide Number Placeholder 3"/>
          <p:cNvSpPr>
            <a:spLocks noGrp="1"/>
          </p:cNvSpPr>
          <p:nvPr>
            <p:ph type="sldNum" sz="quarter" idx="10"/>
          </p:nvPr>
        </p:nvSpPr>
        <p:spPr/>
        <p:txBody>
          <a:bodyPr/>
          <a:lstStyle/>
          <a:p>
            <a:fld id="{39DB9D31-B155-4843-BA8B-E852962B8C7F}" type="slidenum">
              <a:rPr lang="en-US" smtClean="0"/>
              <a:t>6</a:t>
            </a:fld>
            <a:endParaRPr lang="en-US"/>
          </a:p>
        </p:txBody>
      </p:sp>
    </p:spTree>
    <p:extLst>
      <p:ext uri="{BB962C8B-B14F-4D97-AF65-F5344CB8AC3E}">
        <p14:creationId xmlns:p14="http://schemas.microsoft.com/office/powerpoint/2010/main" val="4047633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a:t>
            </a:r>
            <a:r>
              <a:rPr lang="en-US" baseline="0" dirty="0" err="1" smtClean="0"/>
              <a:t>summarises</a:t>
            </a:r>
            <a:r>
              <a:rPr lang="en-US" baseline="0" dirty="0" smtClean="0"/>
              <a:t> work I am involved in in communities in KZN such as </a:t>
            </a:r>
            <a:r>
              <a:rPr lang="en-US" baseline="0" dirty="0" err="1" smtClean="0"/>
              <a:t>KwaDube</a:t>
            </a:r>
            <a:r>
              <a:rPr lang="en-US" baseline="0" dirty="0" smtClean="0"/>
              <a:t>, </a:t>
            </a:r>
            <a:r>
              <a:rPr lang="en-US" baseline="0" dirty="0" err="1" smtClean="0"/>
              <a:t>Duku</a:t>
            </a:r>
            <a:r>
              <a:rPr lang="en-US" baseline="0" dirty="0" smtClean="0"/>
              <a:t> </a:t>
            </a:r>
            <a:r>
              <a:rPr lang="en-US" baseline="0" dirty="0" err="1" smtClean="0"/>
              <a:t>Duku</a:t>
            </a:r>
            <a:r>
              <a:rPr lang="en-US" baseline="0" dirty="0" smtClean="0"/>
              <a:t> forests, communities adjacent to public and private parks, etc. </a:t>
            </a:r>
            <a:endParaRPr lang="en-US" dirty="0"/>
          </a:p>
        </p:txBody>
      </p:sp>
      <p:sp>
        <p:nvSpPr>
          <p:cNvPr id="4" name="Slide Number Placeholder 3"/>
          <p:cNvSpPr>
            <a:spLocks noGrp="1"/>
          </p:cNvSpPr>
          <p:nvPr>
            <p:ph type="sldNum" sz="quarter" idx="10"/>
          </p:nvPr>
        </p:nvSpPr>
        <p:spPr/>
        <p:txBody>
          <a:bodyPr/>
          <a:lstStyle/>
          <a:p>
            <a:fld id="{39DB9D31-B155-4843-BA8B-E852962B8C7F}" type="slidenum">
              <a:rPr lang="en-US" smtClean="0"/>
              <a:t>7</a:t>
            </a:fld>
            <a:endParaRPr lang="en-US"/>
          </a:p>
        </p:txBody>
      </p:sp>
    </p:spTree>
    <p:extLst>
      <p:ext uri="{BB962C8B-B14F-4D97-AF65-F5344CB8AC3E}">
        <p14:creationId xmlns:p14="http://schemas.microsoft.com/office/powerpoint/2010/main" val="1647841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a:t>
            </a:r>
            <a:r>
              <a:rPr lang="en-US" baseline="0" dirty="0" err="1" smtClean="0"/>
              <a:t>summarises</a:t>
            </a:r>
            <a:r>
              <a:rPr lang="en-US" baseline="0" dirty="0" smtClean="0"/>
              <a:t> work I am involved in in communities in KZN such as </a:t>
            </a:r>
            <a:r>
              <a:rPr lang="en-US" baseline="0" dirty="0" err="1" smtClean="0"/>
              <a:t>KwaDube</a:t>
            </a:r>
            <a:r>
              <a:rPr lang="en-US" baseline="0" dirty="0" smtClean="0"/>
              <a:t>, </a:t>
            </a:r>
            <a:r>
              <a:rPr lang="en-US" baseline="0" dirty="0" err="1" smtClean="0"/>
              <a:t>Duku</a:t>
            </a:r>
            <a:r>
              <a:rPr lang="en-US" baseline="0" dirty="0" smtClean="0"/>
              <a:t> </a:t>
            </a:r>
            <a:r>
              <a:rPr lang="en-US" baseline="0" dirty="0" err="1" smtClean="0"/>
              <a:t>Duku</a:t>
            </a:r>
            <a:r>
              <a:rPr lang="en-US" baseline="0" dirty="0" smtClean="0"/>
              <a:t> forests, communities adjacent to public and private parks, etc. </a:t>
            </a:r>
            <a:endParaRPr lang="en-US" dirty="0"/>
          </a:p>
        </p:txBody>
      </p:sp>
      <p:sp>
        <p:nvSpPr>
          <p:cNvPr id="4" name="Slide Number Placeholder 3"/>
          <p:cNvSpPr>
            <a:spLocks noGrp="1"/>
          </p:cNvSpPr>
          <p:nvPr>
            <p:ph type="sldNum" sz="quarter" idx="10"/>
          </p:nvPr>
        </p:nvSpPr>
        <p:spPr/>
        <p:txBody>
          <a:bodyPr/>
          <a:lstStyle/>
          <a:p>
            <a:fld id="{39DB9D31-B155-4843-BA8B-E852962B8C7F}" type="slidenum">
              <a:rPr lang="en-US" smtClean="0"/>
              <a:t>8</a:t>
            </a:fld>
            <a:endParaRPr lang="en-US"/>
          </a:p>
        </p:txBody>
      </p:sp>
    </p:spTree>
    <p:extLst>
      <p:ext uri="{BB962C8B-B14F-4D97-AF65-F5344CB8AC3E}">
        <p14:creationId xmlns:p14="http://schemas.microsoft.com/office/powerpoint/2010/main" val="2887814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a:t>
            </a:r>
            <a:r>
              <a:rPr lang="en-US" baseline="0" dirty="0" err="1" smtClean="0"/>
              <a:t>summarises</a:t>
            </a:r>
            <a:r>
              <a:rPr lang="en-US" baseline="0" dirty="0" smtClean="0"/>
              <a:t> work I am involved in in communities in KZN such as </a:t>
            </a:r>
            <a:r>
              <a:rPr lang="en-US" baseline="0" dirty="0" err="1" smtClean="0"/>
              <a:t>KwaDube</a:t>
            </a:r>
            <a:r>
              <a:rPr lang="en-US" baseline="0" dirty="0" smtClean="0"/>
              <a:t>, </a:t>
            </a:r>
            <a:r>
              <a:rPr lang="en-US" baseline="0" dirty="0" err="1" smtClean="0"/>
              <a:t>Duku</a:t>
            </a:r>
            <a:r>
              <a:rPr lang="en-US" baseline="0" dirty="0" smtClean="0"/>
              <a:t> </a:t>
            </a:r>
            <a:r>
              <a:rPr lang="en-US" baseline="0" dirty="0" err="1" smtClean="0"/>
              <a:t>Duku</a:t>
            </a:r>
            <a:r>
              <a:rPr lang="en-US" baseline="0" dirty="0" smtClean="0"/>
              <a:t> forests, communities adjacent to public and private parks, etc. </a:t>
            </a:r>
            <a:endParaRPr lang="en-US" dirty="0"/>
          </a:p>
        </p:txBody>
      </p:sp>
      <p:sp>
        <p:nvSpPr>
          <p:cNvPr id="4" name="Slide Number Placeholder 3"/>
          <p:cNvSpPr>
            <a:spLocks noGrp="1"/>
          </p:cNvSpPr>
          <p:nvPr>
            <p:ph type="sldNum" sz="quarter" idx="10"/>
          </p:nvPr>
        </p:nvSpPr>
        <p:spPr/>
        <p:txBody>
          <a:bodyPr/>
          <a:lstStyle/>
          <a:p>
            <a:fld id="{39DB9D31-B155-4843-BA8B-E852962B8C7F}" type="slidenum">
              <a:rPr lang="en-US" smtClean="0"/>
              <a:t>9</a:t>
            </a:fld>
            <a:endParaRPr lang="en-US"/>
          </a:p>
        </p:txBody>
      </p:sp>
    </p:spTree>
    <p:extLst>
      <p:ext uri="{BB962C8B-B14F-4D97-AF65-F5344CB8AC3E}">
        <p14:creationId xmlns:p14="http://schemas.microsoft.com/office/powerpoint/2010/main" val="55870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a:t>
            </a:r>
            <a:r>
              <a:rPr lang="en-US" baseline="0" dirty="0" err="1" smtClean="0"/>
              <a:t>summarises</a:t>
            </a:r>
            <a:r>
              <a:rPr lang="en-US" baseline="0" dirty="0" smtClean="0"/>
              <a:t> work I am involved in in communities in KZN such as </a:t>
            </a:r>
            <a:r>
              <a:rPr lang="en-US" baseline="0" dirty="0" err="1" smtClean="0"/>
              <a:t>KwaDube</a:t>
            </a:r>
            <a:r>
              <a:rPr lang="en-US" baseline="0" dirty="0" smtClean="0"/>
              <a:t>, </a:t>
            </a:r>
            <a:r>
              <a:rPr lang="en-US" baseline="0" dirty="0" err="1" smtClean="0"/>
              <a:t>Duku</a:t>
            </a:r>
            <a:r>
              <a:rPr lang="en-US" baseline="0" dirty="0" smtClean="0"/>
              <a:t> </a:t>
            </a:r>
            <a:r>
              <a:rPr lang="en-US" baseline="0" dirty="0" err="1" smtClean="0"/>
              <a:t>Duku</a:t>
            </a:r>
            <a:r>
              <a:rPr lang="en-US" baseline="0" dirty="0" smtClean="0"/>
              <a:t> forests, communities adjacent to public and private parks, etc. </a:t>
            </a:r>
            <a:endParaRPr lang="en-US" dirty="0"/>
          </a:p>
        </p:txBody>
      </p:sp>
      <p:sp>
        <p:nvSpPr>
          <p:cNvPr id="4" name="Slide Number Placeholder 3"/>
          <p:cNvSpPr>
            <a:spLocks noGrp="1"/>
          </p:cNvSpPr>
          <p:nvPr>
            <p:ph type="sldNum" sz="quarter" idx="10"/>
          </p:nvPr>
        </p:nvSpPr>
        <p:spPr/>
        <p:txBody>
          <a:bodyPr/>
          <a:lstStyle/>
          <a:p>
            <a:fld id="{39DB9D31-B155-4843-BA8B-E852962B8C7F}" type="slidenum">
              <a:rPr lang="en-US" smtClean="0"/>
              <a:t>10</a:t>
            </a:fld>
            <a:endParaRPr lang="en-US"/>
          </a:p>
        </p:txBody>
      </p:sp>
    </p:spTree>
    <p:extLst>
      <p:ext uri="{BB962C8B-B14F-4D97-AF65-F5344CB8AC3E}">
        <p14:creationId xmlns:p14="http://schemas.microsoft.com/office/powerpoint/2010/main" val="1829560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a:t>
            </a:r>
            <a:r>
              <a:rPr lang="en-US" baseline="0" dirty="0" err="1" smtClean="0"/>
              <a:t>summarises</a:t>
            </a:r>
            <a:r>
              <a:rPr lang="en-US" baseline="0" dirty="0" smtClean="0"/>
              <a:t> work I am involved in in communities in KZN such as </a:t>
            </a:r>
            <a:r>
              <a:rPr lang="en-US" baseline="0" dirty="0" err="1" smtClean="0"/>
              <a:t>KwaDube</a:t>
            </a:r>
            <a:r>
              <a:rPr lang="en-US" baseline="0" dirty="0" smtClean="0"/>
              <a:t>, </a:t>
            </a:r>
            <a:r>
              <a:rPr lang="en-US" baseline="0" dirty="0" err="1" smtClean="0"/>
              <a:t>Duku</a:t>
            </a:r>
            <a:r>
              <a:rPr lang="en-US" baseline="0" dirty="0" smtClean="0"/>
              <a:t> </a:t>
            </a:r>
            <a:r>
              <a:rPr lang="en-US" baseline="0" dirty="0" err="1" smtClean="0"/>
              <a:t>Duku</a:t>
            </a:r>
            <a:r>
              <a:rPr lang="en-US" baseline="0" dirty="0" smtClean="0"/>
              <a:t> forests, communities adjacent to public and private parks, etc. </a:t>
            </a:r>
            <a:endParaRPr lang="en-US" dirty="0"/>
          </a:p>
        </p:txBody>
      </p:sp>
      <p:sp>
        <p:nvSpPr>
          <p:cNvPr id="4" name="Slide Number Placeholder 3"/>
          <p:cNvSpPr>
            <a:spLocks noGrp="1"/>
          </p:cNvSpPr>
          <p:nvPr>
            <p:ph type="sldNum" sz="quarter" idx="10"/>
          </p:nvPr>
        </p:nvSpPr>
        <p:spPr/>
        <p:txBody>
          <a:bodyPr/>
          <a:lstStyle/>
          <a:p>
            <a:fld id="{39DB9D31-B155-4843-BA8B-E852962B8C7F}" type="slidenum">
              <a:rPr lang="en-US" smtClean="0"/>
              <a:t>11</a:t>
            </a:fld>
            <a:endParaRPr lang="en-US"/>
          </a:p>
        </p:txBody>
      </p:sp>
    </p:spTree>
    <p:extLst>
      <p:ext uri="{BB962C8B-B14F-4D97-AF65-F5344CB8AC3E}">
        <p14:creationId xmlns:p14="http://schemas.microsoft.com/office/powerpoint/2010/main" val="1866405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87EF02-154C-4E90-905B-0BC54797D4D3}"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323E2-1180-4FA7-B566-719912B145E6}" type="slidenum">
              <a:rPr lang="en-US" smtClean="0"/>
              <a:t>‹#›</a:t>
            </a:fld>
            <a:endParaRPr lang="en-US"/>
          </a:p>
        </p:txBody>
      </p:sp>
    </p:spTree>
    <p:extLst>
      <p:ext uri="{BB962C8B-B14F-4D97-AF65-F5344CB8AC3E}">
        <p14:creationId xmlns:p14="http://schemas.microsoft.com/office/powerpoint/2010/main" val="258872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87EF02-154C-4E90-905B-0BC54797D4D3}"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323E2-1180-4FA7-B566-719912B145E6}" type="slidenum">
              <a:rPr lang="en-US" smtClean="0"/>
              <a:t>‹#›</a:t>
            </a:fld>
            <a:endParaRPr lang="en-US"/>
          </a:p>
        </p:txBody>
      </p:sp>
    </p:spTree>
    <p:extLst>
      <p:ext uri="{BB962C8B-B14F-4D97-AF65-F5344CB8AC3E}">
        <p14:creationId xmlns:p14="http://schemas.microsoft.com/office/powerpoint/2010/main" val="238304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87EF02-154C-4E90-905B-0BC54797D4D3}"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323E2-1180-4FA7-B566-719912B145E6}" type="slidenum">
              <a:rPr lang="en-US" smtClean="0"/>
              <a:t>‹#›</a:t>
            </a:fld>
            <a:endParaRPr lang="en-US"/>
          </a:p>
        </p:txBody>
      </p:sp>
    </p:spTree>
    <p:extLst>
      <p:ext uri="{BB962C8B-B14F-4D97-AF65-F5344CB8AC3E}">
        <p14:creationId xmlns:p14="http://schemas.microsoft.com/office/powerpoint/2010/main" val="3573466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87EF02-154C-4E90-905B-0BC54797D4D3}"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323E2-1180-4FA7-B566-719912B145E6}" type="slidenum">
              <a:rPr lang="en-US" smtClean="0"/>
              <a:t>‹#›</a:t>
            </a:fld>
            <a:endParaRPr lang="en-US"/>
          </a:p>
        </p:txBody>
      </p:sp>
    </p:spTree>
    <p:extLst>
      <p:ext uri="{BB962C8B-B14F-4D97-AF65-F5344CB8AC3E}">
        <p14:creationId xmlns:p14="http://schemas.microsoft.com/office/powerpoint/2010/main" val="2959622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87EF02-154C-4E90-905B-0BC54797D4D3}" type="datetimeFigureOut">
              <a:rPr lang="en-US" smtClean="0"/>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323E2-1180-4FA7-B566-719912B145E6}" type="slidenum">
              <a:rPr lang="en-US" smtClean="0"/>
              <a:t>‹#›</a:t>
            </a:fld>
            <a:endParaRPr lang="en-US"/>
          </a:p>
        </p:txBody>
      </p:sp>
    </p:spTree>
    <p:extLst>
      <p:ext uri="{BB962C8B-B14F-4D97-AF65-F5344CB8AC3E}">
        <p14:creationId xmlns:p14="http://schemas.microsoft.com/office/powerpoint/2010/main" val="2206984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87EF02-154C-4E90-905B-0BC54797D4D3}" type="datetimeFigureOut">
              <a:rPr lang="en-US" smtClean="0"/>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323E2-1180-4FA7-B566-719912B145E6}" type="slidenum">
              <a:rPr lang="en-US" smtClean="0"/>
              <a:t>‹#›</a:t>
            </a:fld>
            <a:endParaRPr lang="en-US"/>
          </a:p>
        </p:txBody>
      </p:sp>
    </p:spTree>
    <p:extLst>
      <p:ext uri="{BB962C8B-B14F-4D97-AF65-F5344CB8AC3E}">
        <p14:creationId xmlns:p14="http://schemas.microsoft.com/office/powerpoint/2010/main" val="2617875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87EF02-154C-4E90-905B-0BC54797D4D3}" type="datetimeFigureOut">
              <a:rPr lang="en-US" smtClean="0"/>
              <a:t>1/26/2022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4323E2-1180-4FA7-B566-719912B145E6}" type="slidenum">
              <a:rPr lang="en-US" smtClean="0"/>
              <a:t>‹#›</a:t>
            </a:fld>
            <a:endParaRPr lang="en-US"/>
          </a:p>
        </p:txBody>
      </p:sp>
    </p:spTree>
    <p:extLst>
      <p:ext uri="{BB962C8B-B14F-4D97-AF65-F5344CB8AC3E}">
        <p14:creationId xmlns:p14="http://schemas.microsoft.com/office/powerpoint/2010/main" val="400246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87EF02-154C-4E90-905B-0BC54797D4D3}" type="datetimeFigureOut">
              <a:rPr lang="en-US" smtClean="0"/>
              <a:t>1/26/2022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4323E2-1180-4FA7-B566-719912B145E6}" type="slidenum">
              <a:rPr lang="en-US" smtClean="0"/>
              <a:t>‹#›</a:t>
            </a:fld>
            <a:endParaRPr lang="en-US"/>
          </a:p>
        </p:txBody>
      </p:sp>
    </p:spTree>
    <p:extLst>
      <p:ext uri="{BB962C8B-B14F-4D97-AF65-F5344CB8AC3E}">
        <p14:creationId xmlns:p14="http://schemas.microsoft.com/office/powerpoint/2010/main" val="1779120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87EF02-154C-4E90-905B-0BC54797D4D3}" type="datetimeFigureOut">
              <a:rPr lang="en-US" smtClean="0"/>
              <a:t>1/26/2022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4323E2-1180-4FA7-B566-719912B145E6}" type="slidenum">
              <a:rPr lang="en-US" smtClean="0"/>
              <a:t>‹#›</a:t>
            </a:fld>
            <a:endParaRPr lang="en-US"/>
          </a:p>
        </p:txBody>
      </p:sp>
    </p:spTree>
    <p:extLst>
      <p:ext uri="{BB962C8B-B14F-4D97-AF65-F5344CB8AC3E}">
        <p14:creationId xmlns:p14="http://schemas.microsoft.com/office/powerpoint/2010/main" val="3217428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87EF02-154C-4E90-905B-0BC54797D4D3}" type="datetimeFigureOut">
              <a:rPr lang="en-US" smtClean="0"/>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323E2-1180-4FA7-B566-719912B145E6}" type="slidenum">
              <a:rPr lang="en-US" smtClean="0"/>
              <a:t>‹#›</a:t>
            </a:fld>
            <a:endParaRPr lang="en-US"/>
          </a:p>
        </p:txBody>
      </p:sp>
    </p:spTree>
    <p:extLst>
      <p:ext uri="{BB962C8B-B14F-4D97-AF65-F5344CB8AC3E}">
        <p14:creationId xmlns:p14="http://schemas.microsoft.com/office/powerpoint/2010/main" val="4073819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87EF02-154C-4E90-905B-0BC54797D4D3}" type="datetimeFigureOut">
              <a:rPr lang="en-US" smtClean="0"/>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323E2-1180-4FA7-B566-719912B145E6}" type="slidenum">
              <a:rPr lang="en-US" smtClean="0"/>
              <a:t>‹#›</a:t>
            </a:fld>
            <a:endParaRPr lang="en-US"/>
          </a:p>
        </p:txBody>
      </p:sp>
    </p:spTree>
    <p:extLst>
      <p:ext uri="{BB962C8B-B14F-4D97-AF65-F5344CB8AC3E}">
        <p14:creationId xmlns:p14="http://schemas.microsoft.com/office/powerpoint/2010/main" val="3481654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87EF02-154C-4E90-905B-0BC54797D4D3}" type="datetimeFigureOut">
              <a:rPr lang="en-US" smtClean="0"/>
              <a:t>1/26/2022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4323E2-1180-4FA7-B566-719912B145E6}" type="slidenum">
              <a:rPr lang="en-US" smtClean="0"/>
              <a:t>‹#›</a:t>
            </a:fld>
            <a:endParaRPr lang="en-US"/>
          </a:p>
        </p:txBody>
      </p:sp>
    </p:spTree>
    <p:extLst>
      <p:ext uri="{BB962C8B-B14F-4D97-AF65-F5344CB8AC3E}">
        <p14:creationId xmlns:p14="http://schemas.microsoft.com/office/powerpoint/2010/main" val="4045978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772400" cy="1470025"/>
          </a:xfrm>
        </p:spPr>
        <p:txBody>
          <a:bodyPr>
            <a:normAutofit fontScale="90000"/>
          </a:bodyPr>
          <a:lstStyle/>
          <a:p>
            <a:r>
              <a:rPr lang="en-GB" b="1" dirty="0"/>
              <a:t>Development of a framework to assess the economic impact of </a:t>
            </a:r>
            <a:r>
              <a:rPr lang="en-US" dirty="0"/>
              <a:t/>
            </a:r>
            <a:br>
              <a:rPr lang="en-US" dirty="0"/>
            </a:br>
            <a:r>
              <a:rPr lang="en-GB" b="1" dirty="0"/>
              <a:t>coastal and marine tourism in South Africa</a:t>
            </a:r>
            <a:endParaRPr lang="en-US" dirty="0"/>
          </a:p>
        </p:txBody>
      </p:sp>
      <p:sp>
        <p:nvSpPr>
          <p:cNvPr id="3" name="Subtitle 2"/>
          <p:cNvSpPr>
            <a:spLocks noGrp="1"/>
          </p:cNvSpPr>
          <p:nvPr>
            <p:ph type="subTitle" idx="1"/>
          </p:nvPr>
        </p:nvSpPr>
        <p:spPr>
          <a:xfrm>
            <a:off x="1371600" y="4572000"/>
            <a:ext cx="6400800" cy="1066800"/>
          </a:xfrm>
        </p:spPr>
        <p:txBody>
          <a:bodyPr>
            <a:normAutofit/>
          </a:bodyPr>
          <a:lstStyle/>
          <a:p>
            <a:r>
              <a:rPr lang="en-US" sz="2400" b="1" dirty="0" smtClean="0"/>
              <a:t>Prof </a:t>
            </a:r>
            <a:r>
              <a:rPr lang="en-US" sz="2400" b="1" dirty="0"/>
              <a:t>Urmilla </a:t>
            </a:r>
            <a:r>
              <a:rPr lang="en-US" sz="2400" b="1" dirty="0" smtClean="0"/>
              <a:t>Bob and Prof </a:t>
            </a:r>
            <a:r>
              <a:rPr lang="en-US" sz="2400" b="1" dirty="0" err="1" smtClean="0"/>
              <a:t>Kamilla</a:t>
            </a:r>
            <a:r>
              <a:rPr lang="en-US" sz="2400" b="1" dirty="0" smtClean="0"/>
              <a:t> Swart</a:t>
            </a:r>
          </a:p>
          <a:p>
            <a:r>
              <a:rPr lang="en-US" sz="1800" b="1" dirty="0" smtClean="0"/>
              <a:t>UKZN and CPUT</a:t>
            </a:r>
            <a:endParaRPr lang="en-US" sz="1800" dirty="0"/>
          </a:p>
        </p:txBody>
      </p:sp>
    </p:spTree>
    <p:extLst>
      <p:ext uri="{BB962C8B-B14F-4D97-AF65-F5344CB8AC3E}">
        <p14:creationId xmlns:p14="http://schemas.microsoft.com/office/powerpoint/2010/main" val="1683529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Autofit/>
          </a:bodyPr>
          <a:lstStyle/>
          <a:p>
            <a:r>
              <a:rPr lang="en-US" sz="4000" b="1" dirty="0" smtClean="0"/>
              <a:t>Key economic indicators</a:t>
            </a:r>
            <a:endParaRPr lang="en-US" sz="4000" b="1" dirty="0"/>
          </a:p>
        </p:txBody>
      </p:sp>
      <p:sp>
        <p:nvSpPr>
          <p:cNvPr id="3" name="Content Placeholder 2"/>
          <p:cNvSpPr>
            <a:spLocks noGrp="1"/>
          </p:cNvSpPr>
          <p:nvPr>
            <p:ph idx="1"/>
          </p:nvPr>
        </p:nvSpPr>
        <p:spPr>
          <a:xfrm>
            <a:off x="152400" y="1066800"/>
            <a:ext cx="8839200" cy="5867400"/>
          </a:xfrm>
        </p:spPr>
        <p:txBody>
          <a:bodyPr>
            <a:normAutofit lnSpcReduction="10000"/>
          </a:bodyPr>
          <a:lstStyle/>
          <a:p>
            <a:pPr lvl="0"/>
            <a:r>
              <a:rPr lang="en-ZA" dirty="0"/>
              <a:t>Number of CTM visitors</a:t>
            </a:r>
            <a:endParaRPr lang="en-US" dirty="0"/>
          </a:p>
          <a:p>
            <a:pPr lvl="0"/>
            <a:r>
              <a:rPr lang="en-ZA" dirty="0"/>
              <a:t>Average and overall expenditure patterns of visitors in specific categories</a:t>
            </a:r>
            <a:endParaRPr lang="en-US" dirty="0"/>
          </a:p>
          <a:p>
            <a:pPr lvl="0"/>
            <a:r>
              <a:rPr lang="en-ZA" dirty="0"/>
              <a:t>Number and quality of jobs in each category (for example, permanent, seasonal and contract as well as disaggregated by gender, race, etc.)</a:t>
            </a:r>
            <a:endParaRPr lang="en-US" dirty="0"/>
          </a:p>
          <a:p>
            <a:pPr lvl="0"/>
            <a:r>
              <a:rPr lang="en-ZA" dirty="0"/>
              <a:t>Impact on local business (both in terms of direct and indirect/ multiplier effects)</a:t>
            </a:r>
            <a:endParaRPr lang="en-US" dirty="0"/>
          </a:p>
          <a:p>
            <a:pPr lvl="0"/>
            <a:r>
              <a:rPr lang="en-ZA" dirty="0"/>
              <a:t>Use of local services</a:t>
            </a:r>
            <a:endParaRPr lang="en-US" dirty="0"/>
          </a:p>
          <a:p>
            <a:pPr lvl="0"/>
            <a:r>
              <a:rPr lang="en-ZA" dirty="0"/>
              <a:t>Impact on regional and national GDP</a:t>
            </a:r>
            <a:endParaRPr lang="en-US" dirty="0"/>
          </a:p>
          <a:p>
            <a:pPr lvl="0"/>
            <a:r>
              <a:rPr lang="en-ZA" dirty="0"/>
              <a:t>Consideration of economic leakages</a:t>
            </a:r>
            <a:endParaRPr lang="en-US" dirty="0"/>
          </a:p>
          <a:p>
            <a:pPr marL="0" indent="0">
              <a:buNone/>
            </a:pPr>
            <a:endParaRPr lang="en-US" dirty="0"/>
          </a:p>
        </p:txBody>
      </p:sp>
    </p:spTree>
    <p:extLst>
      <p:ext uri="{BB962C8B-B14F-4D97-AF65-F5344CB8AC3E}">
        <p14:creationId xmlns:p14="http://schemas.microsoft.com/office/powerpoint/2010/main" val="700234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Autofit/>
          </a:bodyPr>
          <a:lstStyle/>
          <a:p>
            <a:r>
              <a:rPr lang="en-US" sz="4000" b="1" dirty="0" smtClean="0"/>
              <a:t>Way forward</a:t>
            </a:r>
            <a:endParaRPr lang="en-US" sz="4000" b="1" dirty="0"/>
          </a:p>
        </p:txBody>
      </p:sp>
      <p:sp>
        <p:nvSpPr>
          <p:cNvPr id="3" name="Content Placeholder 2"/>
          <p:cNvSpPr>
            <a:spLocks noGrp="1"/>
          </p:cNvSpPr>
          <p:nvPr>
            <p:ph idx="1"/>
          </p:nvPr>
        </p:nvSpPr>
        <p:spPr>
          <a:xfrm>
            <a:off x="152400" y="990600"/>
            <a:ext cx="8839200" cy="5867400"/>
          </a:xfrm>
        </p:spPr>
        <p:txBody>
          <a:bodyPr>
            <a:normAutofit fontScale="92500" lnSpcReduction="20000"/>
          </a:bodyPr>
          <a:lstStyle/>
          <a:p>
            <a:r>
              <a:rPr lang="en-US" b="1" dirty="0" smtClean="0"/>
              <a:t>Phase 2</a:t>
            </a:r>
          </a:p>
          <a:p>
            <a:pPr lvl="1"/>
            <a:r>
              <a:rPr lang="en-ZA" dirty="0"/>
              <a:t>Workshop with key economists and researchers to identify data requirements in relation to methodological approaches to assess the economic impacts of CMT</a:t>
            </a:r>
            <a:endParaRPr lang="en-US" dirty="0"/>
          </a:p>
          <a:p>
            <a:pPr lvl="1"/>
            <a:r>
              <a:rPr lang="en-ZA" dirty="0"/>
              <a:t>Consultation with Provinces and other key stakeholders in relation to desktop study and draft framework</a:t>
            </a:r>
            <a:endParaRPr lang="en-US" dirty="0"/>
          </a:p>
          <a:p>
            <a:pPr lvl="1"/>
            <a:r>
              <a:rPr lang="en-ZA" dirty="0"/>
              <a:t>Data audit in </a:t>
            </a:r>
            <a:r>
              <a:rPr lang="en-ZA" dirty="0" smtClean="0"/>
              <a:t>relation </a:t>
            </a:r>
            <a:r>
              <a:rPr lang="en-ZA" dirty="0"/>
              <a:t>to </a:t>
            </a:r>
            <a:r>
              <a:rPr lang="en-ZA" dirty="0" smtClean="0"/>
              <a:t>macro and </a:t>
            </a:r>
            <a:r>
              <a:rPr lang="en-ZA" dirty="0"/>
              <a:t>micro-economic modelling required</a:t>
            </a:r>
            <a:endParaRPr lang="en-US" dirty="0"/>
          </a:p>
          <a:p>
            <a:pPr lvl="1"/>
            <a:r>
              <a:rPr lang="en-ZA" dirty="0"/>
              <a:t>Develop methodology (including the drafting of data collection instruments)</a:t>
            </a:r>
            <a:endParaRPr lang="en-US" dirty="0"/>
          </a:p>
          <a:p>
            <a:pPr lvl="1"/>
            <a:r>
              <a:rPr lang="en-ZA" dirty="0"/>
              <a:t>Piloting methodology</a:t>
            </a:r>
            <a:endParaRPr lang="en-US" dirty="0"/>
          </a:p>
          <a:p>
            <a:pPr lvl="1"/>
            <a:r>
              <a:rPr lang="en-ZA" dirty="0"/>
              <a:t>Refinement and finalisation of </a:t>
            </a:r>
            <a:r>
              <a:rPr lang="en-ZA" dirty="0" smtClean="0"/>
              <a:t>framework for implementation</a:t>
            </a:r>
            <a:endParaRPr lang="en-US" dirty="0" smtClean="0"/>
          </a:p>
          <a:p>
            <a:r>
              <a:rPr lang="en-US" b="1" dirty="0" smtClean="0"/>
              <a:t>Phase 3</a:t>
            </a:r>
            <a:endParaRPr lang="en-US" dirty="0"/>
          </a:p>
          <a:p>
            <a:pPr lvl="1"/>
            <a:r>
              <a:rPr lang="en-US" dirty="0" smtClean="0"/>
              <a:t>Implementation and refinement of framework</a:t>
            </a:r>
            <a:endParaRPr lang="en-US" dirty="0"/>
          </a:p>
        </p:txBody>
      </p:sp>
    </p:spTree>
    <p:extLst>
      <p:ext uri="{BB962C8B-B14F-4D97-AF65-F5344CB8AC3E}">
        <p14:creationId xmlns:p14="http://schemas.microsoft.com/office/powerpoint/2010/main" val="3182572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57400"/>
            <a:ext cx="8229600" cy="1143000"/>
          </a:xfrm>
        </p:spPr>
        <p:txBody>
          <a:bodyPr/>
          <a:lstStyle/>
          <a:p>
            <a:r>
              <a:rPr lang="en-US" b="1" dirty="0" smtClean="0"/>
              <a:t>THANK YOU!</a:t>
            </a:r>
            <a:endParaRPr lang="en-US" b="1" dirty="0"/>
          </a:p>
        </p:txBody>
      </p:sp>
    </p:spTree>
    <p:extLst>
      <p:ext uri="{BB962C8B-B14F-4D97-AF65-F5344CB8AC3E}">
        <p14:creationId xmlns:p14="http://schemas.microsoft.com/office/powerpoint/2010/main" val="3183584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r>
              <a:rPr lang="en-US" b="1" dirty="0"/>
              <a:t>Operation </a:t>
            </a:r>
            <a:r>
              <a:rPr lang="en-US" b="1" dirty="0" err="1"/>
              <a:t>Phakisa</a:t>
            </a:r>
            <a:r>
              <a:rPr lang="en-US" b="1" dirty="0"/>
              <a:t> context and framework</a:t>
            </a:r>
          </a:p>
        </p:txBody>
      </p:sp>
      <p:sp>
        <p:nvSpPr>
          <p:cNvPr id="3" name="Content Placeholder 2"/>
          <p:cNvSpPr>
            <a:spLocks noGrp="1"/>
          </p:cNvSpPr>
          <p:nvPr>
            <p:ph idx="1"/>
          </p:nvPr>
        </p:nvSpPr>
        <p:spPr>
          <a:xfrm>
            <a:off x="36871" y="1447800"/>
            <a:ext cx="8763000" cy="5410200"/>
          </a:xfrm>
        </p:spPr>
        <p:txBody>
          <a:bodyPr>
            <a:normAutofit fontScale="77500" lnSpcReduction="20000"/>
          </a:bodyPr>
          <a:lstStyle/>
          <a:p>
            <a:r>
              <a:rPr lang="en-US" dirty="0"/>
              <a:t>Aimed at </a:t>
            </a:r>
            <a:r>
              <a:rPr lang="en-ZA" dirty="0"/>
              <a:t>unlocking the economic potential of the country’s oceans as part of unlocking the ocean’s </a:t>
            </a:r>
            <a:r>
              <a:rPr lang="en-ZA" dirty="0" smtClean="0"/>
              <a:t>economy</a:t>
            </a:r>
            <a:endParaRPr lang="en-US" dirty="0"/>
          </a:p>
          <a:p>
            <a:r>
              <a:rPr lang="en-ZA" dirty="0"/>
              <a:t>Highlights that South Africa’s oceans are capable of generating an estimated R129 177 billion contribution to the Gross Domestic Product (GDP) by the year </a:t>
            </a:r>
            <a:r>
              <a:rPr lang="en-ZA" dirty="0" smtClean="0"/>
              <a:t>2033</a:t>
            </a:r>
            <a:endParaRPr lang="en-ZA" dirty="0"/>
          </a:p>
          <a:p>
            <a:r>
              <a:rPr lang="en-ZA" dirty="0" smtClean="0"/>
              <a:t>Key </a:t>
            </a:r>
            <a:r>
              <a:rPr lang="en-ZA" dirty="0"/>
              <a:t>challenges identified which include lack of uptake of coastal and marine assets/ resources for tourism purposes, CMT product portfolio, high levels of unemployment and unskilled resources (especially in rural areas and around marine assets), limited participation of the private sector, insufficient infrastructure and underdeveloped and uncoordinated marine related events and </a:t>
            </a:r>
            <a:r>
              <a:rPr lang="en-ZA" dirty="0" smtClean="0"/>
              <a:t>recreation</a:t>
            </a:r>
          </a:p>
          <a:p>
            <a:r>
              <a:rPr lang="en-US" dirty="0" smtClean="0"/>
              <a:t>Stresses </a:t>
            </a:r>
            <a:r>
              <a:rPr lang="en-US" dirty="0"/>
              <a:t>the importance of skills and capacity building as well as research, technology and innovation as enablers</a:t>
            </a:r>
            <a:endParaRPr lang="en-US" sz="1400" dirty="0"/>
          </a:p>
          <a:p>
            <a:r>
              <a:rPr lang="en-US" dirty="0" smtClean="0"/>
              <a:t>Integrated ocean governance and protection</a:t>
            </a:r>
          </a:p>
          <a:p>
            <a:r>
              <a:rPr lang="en-US" dirty="0" smtClean="0"/>
              <a:t>CTM Lab</a:t>
            </a:r>
          </a:p>
        </p:txBody>
      </p:sp>
    </p:spTree>
    <p:extLst>
      <p:ext uri="{BB962C8B-B14F-4D97-AF65-F5344CB8AC3E}">
        <p14:creationId xmlns:p14="http://schemas.microsoft.com/office/powerpoint/2010/main" val="1527809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CTM and leisure activities</a:t>
            </a:r>
            <a:endParaRPr lang="en-US"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1166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Marine tourism and coastal tourism identified by the CMT </a:t>
            </a:r>
            <a:r>
              <a:rPr lang="en-US" dirty="0" smtClean="0"/>
              <a:t>Lab (NDT, 2016)</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90746000"/>
              </p:ext>
            </p:extLst>
          </p:nvPr>
        </p:nvGraphicFramePr>
        <p:xfrm>
          <a:off x="457200" y="1600200"/>
          <a:ext cx="8229600" cy="489204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marL="0" marR="0" algn="ctr">
                        <a:lnSpc>
                          <a:spcPct val="150000"/>
                        </a:lnSpc>
                        <a:spcBef>
                          <a:spcPts val="0"/>
                        </a:spcBef>
                        <a:spcAft>
                          <a:spcPts val="0"/>
                        </a:spcAft>
                      </a:pPr>
                      <a:r>
                        <a:rPr lang="en-ZA" sz="1800" b="1" dirty="0">
                          <a:effectLst/>
                          <a:latin typeface="Arial Narrow" panose="020B0606020202030204" pitchFamily="34" charset="0"/>
                          <a:ea typeface="Calibri" panose="020F0502020204030204" pitchFamily="34" charset="0"/>
                          <a:cs typeface="Calibri" panose="020F0502020204030204" pitchFamily="34" charset="0"/>
                        </a:rPr>
                        <a:t>Marine Tourism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pPr>
                      <a:r>
                        <a:rPr lang="en-ZA" sz="1800" b="1" dirty="0">
                          <a:effectLst/>
                          <a:latin typeface="Arial Narrow" panose="020B0606020202030204" pitchFamily="34" charset="0"/>
                          <a:ea typeface="Calibri" panose="020F0502020204030204" pitchFamily="34" charset="0"/>
                          <a:cs typeface="Calibri" panose="020F0502020204030204" pitchFamily="34" charset="0"/>
                        </a:rPr>
                        <a:t>Coastal tourism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70840">
                <a:tc>
                  <a:txBody>
                    <a:bodyPr/>
                    <a:lstStyle/>
                    <a:p>
                      <a:pPr marL="285750" indent="-285750">
                        <a:buFontTx/>
                        <a:buChar char="-"/>
                      </a:pPr>
                      <a:r>
                        <a:rPr lang="en-ZA" sz="1800" kern="1200" dirty="0" smtClean="0">
                          <a:solidFill>
                            <a:schemeClr val="dk1"/>
                          </a:solidFill>
                          <a:effectLst/>
                          <a:latin typeface="+mn-lt"/>
                          <a:ea typeface="+mn-ea"/>
                          <a:cs typeface="+mn-cs"/>
                        </a:rPr>
                        <a:t>Marine wildlife tourism (e.g. seals, dolphins, turtles etc.)</a:t>
                      </a:r>
                    </a:p>
                    <a:p>
                      <a:pPr marL="285750" indent="-285750">
                        <a:buFontTx/>
                        <a:buChar char="-"/>
                      </a:pPr>
                      <a:r>
                        <a:rPr lang="en-ZA" sz="1800" kern="1200" dirty="0" smtClean="0">
                          <a:solidFill>
                            <a:schemeClr val="dk1"/>
                          </a:solidFill>
                          <a:effectLst/>
                          <a:latin typeface="+mn-lt"/>
                          <a:ea typeface="+mn-ea"/>
                          <a:cs typeface="+mn-cs"/>
                        </a:rPr>
                        <a:t>Recreational fishing (e.g. boat-based fishing, spear fishing, fishing competitions etc.)</a:t>
                      </a:r>
                    </a:p>
                    <a:p>
                      <a:pPr marL="285750" indent="-285750">
                        <a:buFontTx/>
                        <a:buChar char="-"/>
                      </a:pPr>
                      <a:r>
                        <a:rPr lang="en-ZA" sz="1800" kern="1200" dirty="0" smtClean="0">
                          <a:solidFill>
                            <a:schemeClr val="dk1"/>
                          </a:solidFill>
                          <a:effectLst/>
                          <a:latin typeface="+mn-lt"/>
                          <a:ea typeface="+mn-ea"/>
                          <a:cs typeface="+mn-cs"/>
                        </a:rPr>
                        <a:t>Scuba diving/ snorkelling (e.g. shark cage diving)</a:t>
                      </a:r>
                    </a:p>
                    <a:p>
                      <a:pPr marL="285750" indent="-285750">
                        <a:buFontTx/>
                        <a:buChar char="-"/>
                      </a:pPr>
                      <a:r>
                        <a:rPr lang="en-ZA" sz="1800" kern="1200" dirty="0" smtClean="0">
                          <a:solidFill>
                            <a:schemeClr val="dk1"/>
                          </a:solidFill>
                          <a:effectLst/>
                          <a:latin typeface="+mn-lt"/>
                          <a:ea typeface="+mn-ea"/>
                          <a:cs typeface="+mn-cs"/>
                        </a:rPr>
                        <a:t>Water sports (e.g. big wave surfing, yachting, water skiing, water surfing etc.)</a:t>
                      </a:r>
                    </a:p>
                    <a:p>
                      <a:pPr marL="285750" indent="-285750">
                        <a:buFontTx/>
                        <a:buChar char="-"/>
                      </a:pPr>
                      <a:r>
                        <a:rPr lang="en-US" sz="1800" kern="1200" dirty="0" smtClean="0">
                          <a:solidFill>
                            <a:schemeClr val="dk1"/>
                          </a:solidFill>
                          <a:effectLst/>
                          <a:latin typeface="+mn-lt"/>
                          <a:ea typeface="+mn-ea"/>
                          <a:cs typeface="+mn-cs"/>
                        </a:rPr>
                        <a:t>Ocean experience (e.g. cruise tourism, marinas, island tourism, under water archaeology etc.)</a:t>
                      </a:r>
                    </a:p>
                    <a:p>
                      <a:pPr marL="285750" indent="-285750">
                        <a:buFontTx/>
                        <a:buChar char="-"/>
                      </a:pPr>
                      <a:r>
                        <a:rPr lang="en-US" sz="1800" kern="1200" dirty="0" smtClean="0">
                          <a:solidFill>
                            <a:schemeClr val="dk1"/>
                          </a:solidFill>
                          <a:effectLst/>
                          <a:latin typeface="+mn-lt"/>
                          <a:ea typeface="+mn-ea"/>
                          <a:cs typeface="+mn-cs"/>
                        </a:rPr>
                        <a:t>Events (e.g. marine competitions)</a:t>
                      </a:r>
                      <a:endParaRPr lang="en-ZA" sz="1800" kern="1200" dirty="0" smtClean="0">
                        <a:solidFill>
                          <a:schemeClr val="dk1"/>
                        </a:solidFill>
                        <a:effectLst/>
                        <a:latin typeface="+mn-lt"/>
                        <a:ea typeface="+mn-ea"/>
                        <a:cs typeface="+mn-cs"/>
                      </a:endParaRPr>
                    </a:p>
                    <a:p>
                      <a:endParaRPr lang="en-US" dirty="0"/>
                    </a:p>
                  </a:txBody>
                  <a:tcPr/>
                </a:tc>
                <a:tc>
                  <a:txBody>
                    <a:bodyPr/>
                    <a:lstStyle/>
                    <a:p>
                      <a:pPr marL="285750" indent="-285750">
                        <a:buFontTx/>
                        <a:buChar char="-"/>
                      </a:pPr>
                      <a:r>
                        <a:rPr lang="en-ZA" sz="1800" kern="1200" dirty="0" smtClean="0">
                          <a:solidFill>
                            <a:schemeClr val="dk1"/>
                          </a:solidFill>
                          <a:effectLst/>
                          <a:latin typeface="+mn-lt"/>
                          <a:ea typeface="+mn-ea"/>
                          <a:cs typeface="+mn-cs"/>
                        </a:rPr>
                        <a:t>Coastal wildlife tourism (e.g. land-based whale watching, marine turtle tours etc.)</a:t>
                      </a:r>
                    </a:p>
                    <a:p>
                      <a:pPr marL="285750" indent="-285750">
                        <a:buFontTx/>
                        <a:buChar char="-"/>
                      </a:pPr>
                      <a:r>
                        <a:rPr lang="en-ZA" sz="1800" kern="1200" dirty="0" smtClean="0">
                          <a:solidFill>
                            <a:schemeClr val="dk1"/>
                          </a:solidFill>
                          <a:effectLst/>
                          <a:latin typeface="+mn-lt"/>
                          <a:ea typeface="+mn-ea"/>
                          <a:cs typeface="+mn-cs"/>
                        </a:rPr>
                        <a:t>Sand/ beach sport (e.g. kite-flying, beach combing, sand dune surfing etc.) </a:t>
                      </a:r>
                    </a:p>
                    <a:p>
                      <a:pPr marL="285750" indent="-285750">
                        <a:buFontTx/>
                        <a:buChar char="-"/>
                      </a:pPr>
                      <a:r>
                        <a:rPr lang="en-ZA" sz="1800" kern="1200" dirty="0" smtClean="0">
                          <a:solidFill>
                            <a:schemeClr val="dk1"/>
                          </a:solidFill>
                          <a:effectLst/>
                          <a:latin typeface="+mn-lt"/>
                          <a:ea typeface="+mn-ea"/>
                          <a:cs typeface="+mn-cs"/>
                        </a:rPr>
                        <a:t>Coastal heritage and events (e.g. local seafood and cultural tourism, cultural history etc.)</a:t>
                      </a:r>
                    </a:p>
                    <a:p>
                      <a:pPr marL="285750" indent="-285750">
                        <a:buFontTx/>
                        <a:buChar char="-"/>
                      </a:pPr>
                      <a:r>
                        <a:rPr lang="en-ZA" sz="1800" kern="1200" dirty="0" smtClean="0">
                          <a:solidFill>
                            <a:schemeClr val="dk1"/>
                          </a:solidFill>
                          <a:effectLst/>
                          <a:latin typeface="+mn-lt"/>
                          <a:ea typeface="+mn-ea"/>
                          <a:cs typeface="+mn-cs"/>
                        </a:rPr>
                        <a:t>Sightseeing (e.g. light house tourism, cycling, marathons etc.)</a:t>
                      </a:r>
                    </a:p>
                    <a:p>
                      <a:pPr marL="285750" indent="-285750">
                        <a:buFontTx/>
                        <a:buChar char="-"/>
                      </a:pPr>
                      <a:r>
                        <a:rPr lang="en-US" sz="1800" kern="1200" dirty="0" smtClean="0">
                          <a:solidFill>
                            <a:schemeClr val="dk1"/>
                          </a:solidFill>
                          <a:effectLst/>
                          <a:latin typeface="+mn-lt"/>
                          <a:ea typeface="+mn-ea"/>
                          <a:cs typeface="+mn-cs"/>
                        </a:rPr>
                        <a:t>Educational and scientific excursions (e.g. aquariums etc.)</a:t>
                      </a:r>
                    </a:p>
                    <a:p>
                      <a:pPr marL="285750" indent="-285750">
                        <a:buFontTx/>
                        <a:buChar char="-"/>
                      </a:pPr>
                      <a:r>
                        <a:rPr lang="en-US" sz="1800" kern="1200" dirty="0" smtClean="0">
                          <a:solidFill>
                            <a:schemeClr val="dk1"/>
                          </a:solidFill>
                          <a:effectLst/>
                          <a:latin typeface="+mn-lt"/>
                          <a:ea typeface="+mn-ea"/>
                          <a:cs typeface="+mn-cs"/>
                        </a:rPr>
                        <a:t>Spiritual experiences </a:t>
                      </a:r>
                    </a:p>
                    <a:p>
                      <a:pPr marL="285750" indent="-285750">
                        <a:buFontTx/>
                        <a:buChar char="-"/>
                      </a:pPr>
                      <a:r>
                        <a:rPr lang="en-US" sz="1800" kern="1200" dirty="0" smtClean="0">
                          <a:solidFill>
                            <a:schemeClr val="dk1"/>
                          </a:solidFill>
                          <a:effectLst/>
                          <a:latin typeface="+mn-lt"/>
                          <a:ea typeface="+mn-ea"/>
                          <a:cs typeface="+mn-cs"/>
                        </a:rPr>
                        <a:t>Pure recreational (</a:t>
                      </a:r>
                      <a:r>
                        <a:rPr lang="en-US" sz="1800" kern="1200" dirty="0" err="1" smtClean="0">
                          <a:solidFill>
                            <a:schemeClr val="dk1"/>
                          </a:solidFill>
                          <a:effectLst/>
                          <a:latin typeface="+mn-lt"/>
                          <a:ea typeface="+mn-ea"/>
                          <a:cs typeface="+mn-cs"/>
                        </a:rPr>
                        <a:t>e,g</a:t>
                      </a:r>
                      <a:r>
                        <a:rPr lang="en-US" sz="1800" kern="1200" dirty="0" smtClean="0">
                          <a:solidFill>
                            <a:schemeClr val="dk1"/>
                          </a:solidFill>
                          <a:effectLst/>
                          <a:latin typeface="+mn-lt"/>
                          <a:ea typeface="+mn-ea"/>
                          <a:cs typeface="+mn-cs"/>
                        </a:rPr>
                        <a:t>, dining out, shopping)</a:t>
                      </a:r>
                      <a:endParaRPr lang="en-US"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34510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r>
              <a:rPr lang="en-US" b="1" dirty="0" smtClean="0"/>
              <a:t>Key thematic issues emerging from literature review</a:t>
            </a:r>
            <a:endParaRPr lang="en-US" b="1" dirty="0"/>
          </a:p>
        </p:txBody>
      </p:sp>
      <p:sp>
        <p:nvSpPr>
          <p:cNvPr id="3" name="Content Placeholder 2"/>
          <p:cNvSpPr>
            <a:spLocks noGrp="1"/>
          </p:cNvSpPr>
          <p:nvPr>
            <p:ph idx="1"/>
          </p:nvPr>
        </p:nvSpPr>
        <p:spPr>
          <a:xfrm>
            <a:off x="-152400" y="1676400"/>
            <a:ext cx="9144000" cy="5105400"/>
          </a:xfrm>
        </p:spPr>
        <p:txBody>
          <a:bodyPr>
            <a:normAutofit fontScale="85000" lnSpcReduction="20000"/>
          </a:bodyPr>
          <a:lstStyle/>
          <a:p>
            <a:pPr lvl="1">
              <a:buFont typeface="Arial" panose="020B0604020202020204" pitchFamily="34" charset="0"/>
              <a:buChar char="•"/>
            </a:pPr>
            <a:r>
              <a:rPr lang="en-GB" dirty="0"/>
              <a:t>Growing importance of CMT globally and nationally</a:t>
            </a:r>
            <a:endParaRPr lang="en-US" sz="2400" dirty="0"/>
          </a:p>
          <a:p>
            <a:pPr lvl="1">
              <a:buFont typeface="Arial" panose="020B0604020202020204" pitchFamily="34" charset="0"/>
              <a:buChar char="•"/>
            </a:pPr>
            <a:r>
              <a:rPr lang="en-GB" dirty="0"/>
              <a:t>Growing prominence of water-dependent recreational activities</a:t>
            </a:r>
            <a:endParaRPr lang="en-US" sz="2400" dirty="0"/>
          </a:p>
          <a:p>
            <a:pPr lvl="1">
              <a:buFont typeface="Arial" panose="020B0604020202020204" pitchFamily="34" charset="0"/>
              <a:buChar char="•"/>
            </a:pPr>
            <a:r>
              <a:rPr lang="en-ZA" dirty="0"/>
              <a:t>CMT is amongst the largest and oldest sectors of the tourism industry</a:t>
            </a:r>
            <a:endParaRPr lang="en-US" sz="2400" dirty="0"/>
          </a:p>
          <a:p>
            <a:pPr lvl="1">
              <a:buFont typeface="Arial" panose="020B0604020202020204" pitchFamily="34" charset="0"/>
              <a:buChar char="•"/>
            </a:pPr>
            <a:r>
              <a:rPr lang="en-US" dirty="0"/>
              <a:t>Range of different types of coastal and marine tourism and recreational activities</a:t>
            </a:r>
            <a:endParaRPr lang="en-US" sz="2400" dirty="0"/>
          </a:p>
          <a:p>
            <a:pPr lvl="1">
              <a:buFont typeface="Arial" panose="020B0604020202020204" pitchFamily="34" charset="0"/>
              <a:buChar char="•"/>
            </a:pPr>
            <a:r>
              <a:rPr lang="en-US" dirty="0" smtClean="0"/>
              <a:t>CMT </a:t>
            </a:r>
            <a:r>
              <a:rPr lang="en-US" dirty="0"/>
              <a:t>is diverse and covers a range of coastal and marine assets (beyond cruise and beach tourism)</a:t>
            </a:r>
            <a:endParaRPr lang="en-US" sz="2400" dirty="0"/>
          </a:p>
          <a:p>
            <a:pPr lvl="1">
              <a:buFont typeface="Arial" panose="020B0604020202020204" pitchFamily="34" charset="0"/>
              <a:buChar char="•"/>
            </a:pPr>
            <a:r>
              <a:rPr lang="en-US" dirty="0"/>
              <a:t>Socio-economic and environmental/ conservation roles of CTM </a:t>
            </a:r>
            <a:r>
              <a:rPr lang="en-US" dirty="0" err="1"/>
              <a:t>emphasised</a:t>
            </a:r>
            <a:endParaRPr lang="en-US" sz="2400" dirty="0"/>
          </a:p>
          <a:p>
            <a:pPr lvl="1">
              <a:buFont typeface="Arial" panose="020B0604020202020204" pitchFamily="34" charset="0"/>
              <a:buChar char="•"/>
            </a:pPr>
            <a:r>
              <a:rPr lang="en-US" dirty="0"/>
              <a:t>Importance of Marine Protected Areas (MPAs) foregrounded</a:t>
            </a:r>
            <a:endParaRPr lang="en-US" sz="2400" dirty="0"/>
          </a:p>
          <a:p>
            <a:pPr lvl="1">
              <a:buFont typeface="Arial" panose="020B0604020202020204" pitchFamily="34" charset="0"/>
              <a:buChar char="•"/>
            </a:pPr>
            <a:r>
              <a:rPr lang="en-GB" dirty="0"/>
              <a:t>Increasing threats that impact on CTM which includes climate change, economic shifts, security concerns and developmental demands</a:t>
            </a:r>
            <a:endParaRPr lang="en-US" sz="2400" dirty="0"/>
          </a:p>
          <a:p>
            <a:endParaRPr lang="en-US" dirty="0" smtClean="0"/>
          </a:p>
        </p:txBody>
      </p:sp>
    </p:spTree>
    <p:extLst>
      <p:ext uri="{BB962C8B-B14F-4D97-AF65-F5344CB8AC3E}">
        <p14:creationId xmlns:p14="http://schemas.microsoft.com/office/powerpoint/2010/main" val="1271728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80278"/>
            <a:ext cx="8839200" cy="990600"/>
          </a:xfrm>
        </p:spPr>
        <p:txBody>
          <a:bodyPr>
            <a:noAutofit/>
          </a:bodyPr>
          <a:lstStyle/>
          <a:p>
            <a:r>
              <a:rPr lang="en-US" sz="3600" b="1" dirty="0" smtClean="0"/>
              <a:t>Economic contributions of CMT case studies</a:t>
            </a:r>
            <a:endParaRPr lang="en-US" sz="3600" b="1" dirty="0"/>
          </a:p>
        </p:txBody>
      </p:sp>
      <p:sp>
        <p:nvSpPr>
          <p:cNvPr id="3" name="Content Placeholder 2"/>
          <p:cNvSpPr>
            <a:spLocks noGrp="1"/>
          </p:cNvSpPr>
          <p:nvPr>
            <p:ph idx="1"/>
          </p:nvPr>
        </p:nvSpPr>
        <p:spPr>
          <a:xfrm>
            <a:off x="152400" y="1174595"/>
            <a:ext cx="8839200" cy="5867400"/>
          </a:xfrm>
        </p:spPr>
        <p:txBody>
          <a:bodyPr>
            <a:normAutofit lnSpcReduction="10000"/>
          </a:bodyPr>
          <a:lstStyle/>
          <a:p>
            <a:r>
              <a:rPr lang="en-US" dirty="0" smtClean="0"/>
              <a:t>Numerous studies focusing on the economic impacts of tourism (many events tourism) but fragmented and limited research on CTM</a:t>
            </a:r>
          </a:p>
          <a:p>
            <a:r>
              <a:rPr lang="en-US" dirty="0" smtClean="0"/>
              <a:t>Focus on national and global </a:t>
            </a:r>
            <a:r>
              <a:rPr lang="en-US" dirty="0"/>
              <a:t>or product </a:t>
            </a:r>
            <a:r>
              <a:rPr lang="en-US" dirty="0" smtClean="0"/>
              <a:t>specific contributions (such as whale watching) contributions based primarily on tourism figures</a:t>
            </a:r>
          </a:p>
          <a:p>
            <a:r>
              <a:rPr lang="en-US" dirty="0" smtClean="0"/>
              <a:t>Main methodological approaches</a:t>
            </a:r>
          </a:p>
          <a:p>
            <a:pPr lvl="1"/>
            <a:r>
              <a:rPr lang="en-US" dirty="0" smtClean="0"/>
              <a:t>Survey based (tourists/ visitors</a:t>
            </a:r>
            <a:r>
              <a:rPr lang="en-US" dirty="0"/>
              <a:t> </a:t>
            </a:r>
            <a:r>
              <a:rPr lang="en-US" dirty="0" smtClean="0"/>
              <a:t>and tourism enterprises) </a:t>
            </a:r>
          </a:p>
          <a:p>
            <a:pPr lvl="1"/>
            <a:r>
              <a:rPr lang="en-US" dirty="0" smtClean="0"/>
              <a:t>Macro-economic analysis drawing on national economic data</a:t>
            </a:r>
          </a:p>
          <a:p>
            <a:pPr lvl="1"/>
            <a:r>
              <a:rPr lang="en-US" dirty="0" smtClean="0"/>
              <a:t>International datasets (</a:t>
            </a:r>
            <a:r>
              <a:rPr lang="en-US" dirty="0" err="1" smtClean="0"/>
              <a:t>eg</a:t>
            </a:r>
            <a:r>
              <a:rPr lang="en-US" dirty="0" smtClean="0"/>
              <a:t>. UNTWO)</a:t>
            </a:r>
            <a:endParaRPr lang="en-US" dirty="0"/>
          </a:p>
        </p:txBody>
      </p:sp>
    </p:spTree>
    <p:extLst>
      <p:ext uri="{BB962C8B-B14F-4D97-AF65-F5344CB8AC3E}">
        <p14:creationId xmlns:p14="http://schemas.microsoft.com/office/powerpoint/2010/main" val="1783070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4000" b="1" dirty="0" smtClean="0"/>
              <a:t>Main approaches to measure the economic impacts of CMT</a:t>
            </a:r>
            <a:endParaRPr lang="en-US" sz="4000" b="1" dirty="0"/>
          </a:p>
        </p:txBody>
      </p:sp>
      <p:sp>
        <p:nvSpPr>
          <p:cNvPr id="3" name="Content Placeholder 2"/>
          <p:cNvSpPr>
            <a:spLocks noGrp="1"/>
          </p:cNvSpPr>
          <p:nvPr>
            <p:ph idx="1"/>
          </p:nvPr>
        </p:nvSpPr>
        <p:spPr>
          <a:xfrm>
            <a:off x="304800" y="2057400"/>
            <a:ext cx="8839200" cy="3124200"/>
          </a:xfrm>
        </p:spPr>
        <p:txBody>
          <a:bodyPr>
            <a:normAutofit/>
          </a:bodyPr>
          <a:lstStyle/>
          <a:p>
            <a:r>
              <a:rPr lang="en-US" dirty="0" smtClean="0"/>
              <a:t>Cost Benefit Analysis (CBA)</a:t>
            </a:r>
          </a:p>
          <a:p>
            <a:r>
              <a:rPr lang="en-US" dirty="0"/>
              <a:t>Input-Output (I-O) models </a:t>
            </a:r>
            <a:endParaRPr lang="en-US" dirty="0" smtClean="0"/>
          </a:p>
          <a:p>
            <a:r>
              <a:rPr lang="en-US" dirty="0"/>
              <a:t>General equilibrium models </a:t>
            </a:r>
            <a:endParaRPr lang="en-US" dirty="0" smtClean="0"/>
          </a:p>
          <a:p>
            <a:r>
              <a:rPr lang="en-US" dirty="0"/>
              <a:t>Tourism Satellite Account (TSA</a:t>
            </a:r>
            <a:r>
              <a:rPr lang="en-US" dirty="0" smtClean="0"/>
              <a:t>)</a:t>
            </a:r>
          </a:p>
          <a:p>
            <a:r>
              <a:rPr lang="en-ZA" dirty="0"/>
              <a:t>Time-series forecasting methods</a:t>
            </a:r>
            <a:endParaRPr lang="en-US" dirty="0"/>
          </a:p>
          <a:p>
            <a:endParaRPr lang="en-US" dirty="0"/>
          </a:p>
        </p:txBody>
      </p:sp>
    </p:spTree>
    <p:extLst>
      <p:ext uri="{BB962C8B-B14F-4D97-AF65-F5344CB8AC3E}">
        <p14:creationId xmlns:p14="http://schemas.microsoft.com/office/powerpoint/2010/main" val="504930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4000" b="1" dirty="0" smtClean="0"/>
              <a:t>Issues for consideration</a:t>
            </a:r>
            <a:endParaRPr lang="en-US" sz="4000" b="1" dirty="0"/>
          </a:p>
        </p:txBody>
      </p:sp>
      <p:sp>
        <p:nvSpPr>
          <p:cNvPr id="3" name="Content Placeholder 2"/>
          <p:cNvSpPr>
            <a:spLocks noGrp="1"/>
          </p:cNvSpPr>
          <p:nvPr>
            <p:ph idx="1"/>
          </p:nvPr>
        </p:nvSpPr>
        <p:spPr>
          <a:xfrm>
            <a:off x="152400" y="1447800"/>
            <a:ext cx="8839200" cy="5867400"/>
          </a:xfrm>
        </p:spPr>
        <p:txBody>
          <a:bodyPr>
            <a:normAutofit/>
          </a:bodyPr>
          <a:lstStyle/>
          <a:p>
            <a:r>
              <a:rPr lang="en-US" dirty="0" smtClean="0"/>
              <a:t>Addressing secondary benefits and multiplier effects</a:t>
            </a:r>
          </a:p>
          <a:p>
            <a:r>
              <a:rPr lang="en-US" dirty="0" smtClean="0"/>
              <a:t>Types, scope and quality of data/ information required</a:t>
            </a:r>
          </a:p>
          <a:p>
            <a:r>
              <a:rPr lang="en-US" dirty="0" smtClean="0"/>
              <a:t>Sample sizes</a:t>
            </a:r>
          </a:p>
          <a:p>
            <a:r>
              <a:rPr lang="en-US" dirty="0" smtClean="0"/>
              <a:t>How to ensure reliability and validity?</a:t>
            </a:r>
            <a:endParaRPr lang="en-US" dirty="0"/>
          </a:p>
        </p:txBody>
      </p:sp>
    </p:spTree>
    <p:extLst>
      <p:ext uri="{BB962C8B-B14F-4D97-AF65-F5344CB8AC3E}">
        <p14:creationId xmlns:p14="http://schemas.microsoft.com/office/powerpoint/2010/main" val="1311890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4000" b="1" dirty="0" smtClean="0"/>
              <a:t>Guidelines for the economic impact assessment of CMT</a:t>
            </a:r>
            <a:endParaRPr lang="en-US" sz="4000" b="1" dirty="0"/>
          </a:p>
        </p:txBody>
      </p:sp>
      <p:sp>
        <p:nvSpPr>
          <p:cNvPr id="3" name="Content Placeholder 2"/>
          <p:cNvSpPr>
            <a:spLocks noGrp="1"/>
          </p:cNvSpPr>
          <p:nvPr>
            <p:ph idx="1"/>
          </p:nvPr>
        </p:nvSpPr>
        <p:spPr>
          <a:xfrm>
            <a:off x="152400" y="1600200"/>
            <a:ext cx="8839200" cy="5867400"/>
          </a:xfrm>
        </p:spPr>
        <p:txBody>
          <a:bodyPr>
            <a:normAutofit/>
          </a:bodyPr>
          <a:lstStyle/>
          <a:p>
            <a:pPr lvl="0"/>
            <a:r>
              <a:rPr lang="en-ZA" dirty="0"/>
              <a:t>Simplify the system and </a:t>
            </a:r>
            <a:r>
              <a:rPr lang="en-ZA" dirty="0" smtClean="0"/>
              <a:t>approach</a:t>
            </a:r>
            <a:endParaRPr lang="en-US" dirty="0"/>
          </a:p>
          <a:p>
            <a:pPr lvl="0"/>
            <a:r>
              <a:rPr lang="en-ZA" dirty="0"/>
              <a:t>Develop tools and data collection guidelines to improve data consistency and </a:t>
            </a:r>
            <a:r>
              <a:rPr lang="en-ZA" dirty="0" smtClean="0"/>
              <a:t>quality</a:t>
            </a:r>
            <a:endParaRPr lang="en-US" dirty="0"/>
          </a:p>
          <a:p>
            <a:pPr lvl="0"/>
            <a:r>
              <a:rPr lang="en-ZA" dirty="0" smtClean="0"/>
              <a:t>Adopt a </a:t>
            </a:r>
            <a:r>
              <a:rPr lang="en-ZA" dirty="0"/>
              <a:t>consultative and collaborative </a:t>
            </a:r>
            <a:r>
              <a:rPr lang="en-ZA" dirty="0" smtClean="0"/>
              <a:t>process</a:t>
            </a:r>
            <a:endParaRPr lang="en-US" dirty="0"/>
          </a:p>
          <a:p>
            <a:pPr lvl="0"/>
            <a:r>
              <a:rPr lang="en-ZA" dirty="0"/>
              <a:t>P</a:t>
            </a:r>
            <a:r>
              <a:rPr lang="en-ZA" dirty="0" smtClean="0"/>
              <a:t>ermit </a:t>
            </a:r>
            <a:r>
              <a:rPr lang="en-ZA" dirty="0"/>
              <a:t>comparative and trend analyses over time</a:t>
            </a:r>
            <a:endParaRPr lang="en-US" dirty="0"/>
          </a:p>
          <a:p>
            <a:pPr lvl="0"/>
            <a:r>
              <a:rPr lang="en-ZA" dirty="0"/>
              <a:t>R</a:t>
            </a:r>
            <a:r>
              <a:rPr lang="en-ZA" dirty="0" smtClean="0"/>
              <a:t>esearch </a:t>
            </a:r>
            <a:r>
              <a:rPr lang="en-ZA" dirty="0"/>
              <a:t>as well as monitoring and evaluation efforts on CTM need to be aligned and consolidated </a:t>
            </a:r>
            <a:endParaRPr lang="en-US" dirty="0"/>
          </a:p>
        </p:txBody>
      </p:sp>
    </p:spTree>
    <p:extLst>
      <p:ext uri="{BB962C8B-B14F-4D97-AF65-F5344CB8AC3E}">
        <p14:creationId xmlns:p14="http://schemas.microsoft.com/office/powerpoint/2010/main" val="2098328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c209e311-10e2-42ba-a66c-0984c872cd2d">N4FUYHAX2DSF-2092969366-51</_dlc_DocId>
    <_dlc_DocIdUrl xmlns="c209e311-10e2-42ba-a66c-0984c872cd2d">
      <Url>https://tkp.tourism.gov.za/ResearchRepo/_layouts/15/DocIdRedir.aspx?ID=N4FUYHAX2DSF-2092969366-51</Url>
      <Description>N4FUYHAX2DSF-2092969366-51</Description>
    </_dlc_DocIdUrl>
    <Related_x0020_1 xmlns="a58690a8-feff-4c4c-90ef-0207983e17a2">
      <Url>https://tkp.tourism.gov.za/ResearchRepo/Shared%20Documents/CPUT%20Final%20Report%20March%202017.pdf?csf=1&amp;e=OtjZQE</Url>
      <Description>https://tkp.tourism.gov.za/ResearchRepo/Shared%20Documents/CPUT%20Final%20Report%20March%202017.pdf?csf=1&amp;e=OtjZQE</Description>
    </Related_x0020_1>
    <Authors xmlns="c209e311-10e2-42ba-a66c-0984c872cd2d" xsi:nil="true"/>
    <Institution2 xmlns="a58690a8-feff-4c4c-90ef-0207983e17a2" xsi:nil="true"/>
    <SeminarDocType xmlns="a58690a8-feff-4c4c-90ef-0207983e17a2">Seminar Presentation</SeminarDocType>
    <Year xmlns="c209e311-10e2-42ba-a66c-0984c872cd2d">2017</Year>
    <Institution xmlns="c209e311-10e2-42ba-a66c-0984c872cd2d">Cape Peninsula University of Technology</Institution>
    <Related2 xmlns="a58690a8-feff-4c4c-90ef-0207983e17a2">
      <Url xsi:nil="true"/>
      <Description xsi:nil="true"/>
    </Related2>
    <RelatedType2 xmlns="ea5c4563-6859-4613-bb7d-01bad11ac3bb" xsi:nil="true"/>
    <RelatedType1 xmlns="ea5c4563-6859-4613-bb7d-01bad11ac3bb">Research Report</RelatedType1>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Seminar Document" ma:contentTypeID="0x0101002FB3B7F63E47E640ADD96B9B438D7913003928CA5547492A41A587E79780AF418F" ma:contentTypeVersion="14" ma:contentTypeDescription="" ma:contentTypeScope="" ma:versionID="60d2dfcd094e1c44a75ace846861481d">
  <xsd:schema xmlns:xsd="http://www.w3.org/2001/XMLSchema" xmlns:xs="http://www.w3.org/2001/XMLSchema" xmlns:p="http://schemas.microsoft.com/office/2006/metadata/properties" xmlns:ns2="c209e311-10e2-42ba-a66c-0984c872cd2d" xmlns:ns3="a58690a8-feff-4c4c-90ef-0207983e17a2" xmlns:ns4="ea5c4563-6859-4613-bb7d-01bad11ac3bb" targetNamespace="http://schemas.microsoft.com/office/2006/metadata/properties" ma:root="true" ma:fieldsID="0c7c8f6cf16b3906eefcd9130142638b" ns2:_="" ns3:_="" ns4:_="">
    <xsd:import namespace="c209e311-10e2-42ba-a66c-0984c872cd2d"/>
    <xsd:import namespace="a58690a8-feff-4c4c-90ef-0207983e17a2"/>
    <xsd:import namespace="ea5c4563-6859-4613-bb7d-01bad11ac3bb"/>
    <xsd:element name="properties">
      <xsd:complexType>
        <xsd:sequence>
          <xsd:element name="documentManagement">
            <xsd:complexType>
              <xsd:all>
                <xsd:element ref="ns2:Authors" minOccurs="0"/>
                <xsd:element ref="ns2:Year" minOccurs="0"/>
                <xsd:element ref="ns3:SeminarDocType" minOccurs="0"/>
                <xsd:element ref="ns2:Institution" minOccurs="0"/>
                <xsd:element ref="ns3:Institution2" minOccurs="0"/>
                <xsd:element ref="ns3:Related_x0020_1" minOccurs="0"/>
                <xsd:element ref="ns4:RelatedType1" minOccurs="0"/>
                <xsd:element ref="ns3:Related2" minOccurs="0"/>
                <xsd:element ref="ns4:RelatedType2"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09e311-10e2-42ba-a66c-0984c872cd2d" elementFormDefault="qualified">
    <xsd:import namespace="http://schemas.microsoft.com/office/2006/documentManagement/types"/>
    <xsd:import namespace="http://schemas.microsoft.com/office/infopath/2007/PartnerControls"/>
    <xsd:element name="Authors" ma:index="2" nillable="true" ma:displayName="Authors" ma:description="One author per line." ma:internalName="Authors">
      <xsd:simpleType>
        <xsd:restriction base="dms:Note"/>
      </xsd:simpleType>
    </xsd:element>
    <xsd:element name="Year" ma:index="3" nillable="true" ma:displayName="Year" ma:internalName="Year">
      <xsd:simpleType>
        <xsd:restriction base="dms:Number">
          <xsd:maxInclusive value="2100"/>
          <xsd:minInclusive value="1900"/>
        </xsd:restriction>
      </xsd:simpleType>
    </xsd:element>
    <xsd:element name="Institution" ma:index="5" nillable="true" ma:displayName="Institution" ma:internalName="Institution">
      <xsd:simpleType>
        <xsd:restriction base="dms:Text">
          <xsd:maxLength value="255"/>
        </xsd:restriction>
      </xsd:simpleType>
    </xsd:element>
    <xsd:element name="_dlc_DocId" ma:index="17" nillable="true" ma:displayName="Document ID Value" ma:description="The value of the document ID assigned to this item." ma:internalName="_dlc_DocId" ma:readOnly="true">
      <xsd:simpleType>
        <xsd:restriction base="dms:Text"/>
      </xsd:simpleType>
    </xsd:element>
    <xsd:element name="_dlc_DocIdUrl" ma:index="1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9"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58690a8-feff-4c4c-90ef-0207983e17a2" elementFormDefault="qualified">
    <xsd:import namespace="http://schemas.microsoft.com/office/2006/documentManagement/types"/>
    <xsd:import namespace="http://schemas.microsoft.com/office/infopath/2007/PartnerControls"/>
    <xsd:element name="SeminarDocType" ma:index="4" nillable="true" ma:displayName="Seminar Document Type" ma:internalName="SeminarDocType">
      <xsd:simpleType>
        <xsd:restriction base="dms:Choice">
          <xsd:enumeration value="Conference / Workshop Presentation"/>
          <xsd:enumeration value="Poster Exhibition"/>
          <xsd:enumeration value="Seminar Booklet"/>
          <xsd:enumeration value="Seminar Presentation"/>
        </xsd:restriction>
      </xsd:simpleType>
    </xsd:element>
    <xsd:element name="Institution2" ma:index="6" nillable="true" ma:displayName="Institution2" ma:internalName="Institution2">
      <xsd:simpleType>
        <xsd:restriction base="dms:Text">
          <xsd:maxLength value="255"/>
        </xsd:restriction>
      </xsd:simpleType>
    </xsd:element>
    <xsd:element name="Related_x0020_1" ma:index="7" nillable="true" ma:displayName="Related 1" ma:format="Hyperlink" ma:internalName="Related_x0020_1">
      <xsd:complexType>
        <xsd:complexContent>
          <xsd:extension base="dms:URL">
            <xsd:sequence>
              <xsd:element name="Url" type="dms:ValidUrl" minOccurs="0" nillable="true"/>
              <xsd:element name="Description" type="xsd:string" nillable="true"/>
            </xsd:sequence>
          </xsd:extension>
        </xsd:complexContent>
      </xsd:complexType>
    </xsd:element>
    <xsd:element name="Related2" ma:index="9" nillable="true" ma:displayName="Related 2" ma:format="Hyperlink" ma:internalName="Related2">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a5c4563-6859-4613-bb7d-01bad11ac3bb" elementFormDefault="qualified">
    <xsd:import namespace="http://schemas.microsoft.com/office/2006/documentManagement/types"/>
    <xsd:import namespace="http://schemas.microsoft.com/office/infopath/2007/PartnerControls"/>
    <xsd:element name="RelatedType1" ma:index="8" nillable="true" ma:displayName="Related Type 1" ma:format="Dropdown" ma:internalName="RelatedType1">
      <xsd:simpleType>
        <xsd:restriction base="dms:Choice">
          <xsd:enumeration value="Dissertation"/>
          <xsd:enumeration value="Journal Article"/>
          <xsd:enumeration value="Poster Exhibition"/>
          <xsd:enumeration value="Presentation"/>
          <xsd:enumeration value="Research Report"/>
          <xsd:enumeration value="Model / Framework"/>
          <xsd:enumeration value="Theses"/>
        </xsd:restriction>
      </xsd:simpleType>
    </xsd:element>
    <xsd:element name="RelatedType2" ma:index="10" nillable="true" ma:displayName="Related Type 2" ma:format="Dropdown" ma:internalName="RelatedType2">
      <xsd:simpleType>
        <xsd:restriction base="dms:Choice">
          <xsd:enumeration value="Dissertation"/>
          <xsd:enumeration value="Journal Article"/>
          <xsd:enumeration value="Poster Exhibition"/>
          <xsd:enumeration value="Presentation"/>
          <xsd:enumeration value="Research Report"/>
          <xsd:enumeration value="Model / Framework"/>
          <xsd:enumeration value="Thes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4ED188-A9D9-45AF-A1FE-AEE97124EA8F}"/>
</file>

<file path=customXml/itemProps2.xml><?xml version="1.0" encoding="utf-8"?>
<ds:datastoreItem xmlns:ds="http://schemas.openxmlformats.org/officeDocument/2006/customXml" ds:itemID="{B1DB6D4E-40F7-444C-9821-399F97044664}"/>
</file>

<file path=customXml/itemProps3.xml><?xml version="1.0" encoding="utf-8"?>
<ds:datastoreItem xmlns:ds="http://schemas.openxmlformats.org/officeDocument/2006/customXml" ds:itemID="{B219AB50-492B-417F-983A-CED144FBDABF}"/>
</file>

<file path=customXml/itemProps4.xml><?xml version="1.0" encoding="utf-8"?>
<ds:datastoreItem xmlns:ds="http://schemas.openxmlformats.org/officeDocument/2006/customXml" ds:itemID="{FBB95B26-3AA4-4F93-8133-3C903500C6E8}"/>
</file>

<file path=docProps/app.xml><?xml version="1.0" encoding="utf-8"?>
<Properties xmlns="http://schemas.openxmlformats.org/officeDocument/2006/extended-properties" xmlns:vt="http://schemas.openxmlformats.org/officeDocument/2006/docPropsVTypes">
  <TotalTime>0</TotalTime>
  <Words>1044</Words>
  <Application>Microsoft Office PowerPoint</Application>
  <PresentationFormat>On-screen Show (4:3)</PresentationFormat>
  <Paragraphs>106</Paragraphs>
  <Slides>12</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Narrow</vt:lpstr>
      <vt:lpstr>Calibri</vt:lpstr>
      <vt:lpstr>Times New Roman</vt:lpstr>
      <vt:lpstr>Office Theme</vt:lpstr>
      <vt:lpstr>Development of a framework to assess the economic impact of  coastal and marine tourism in South Africa</vt:lpstr>
      <vt:lpstr>Operation Phakisa context and framework</vt:lpstr>
      <vt:lpstr>CTM and leisure activities</vt:lpstr>
      <vt:lpstr>Marine tourism and coastal tourism identified by the CMT Lab (NDT, 2016)</vt:lpstr>
      <vt:lpstr>Key thematic issues emerging from literature review</vt:lpstr>
      <vt:lpstr>Economic contributions of CMT case studies</vt:lpstr>
      <vt:lpstr>Main approaches to measure the economic impacts of CMT</vt:lpstr>
      <vt:lpstr>Issues for consideration</vt:lpstr>
      <vt:lpstr>Guidelines for the economic impact assessment of CMT</vt:lpstr>
      <vt:lpstr>Key economic indicators</vt:lpstr>
      <vt:lpstr>Way forward</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a Framework to Assess the Economic Impact of Coastal and Marine Tourism in South Africa</dc:title>
  <dc:creator>user</dc:creator>
  <cp:lastModifiedBy>Reviewer</cp:lastModifiedBy>
  <cp:revision>77</cp:revision>
  <dcterms:created xsi:type="dcterms:W3CDTF">2013-12-08T13:25:40Z</dcterms:created>
  <dcterms:modified xsi:type="dcterms:W3CDTF">2022-01-26T13:32:59Z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0x0101002FB3B7F63E47E640ADD96B9B438D7913003928CA5547492A41A587E79780AF418F</vt:lpwstr>
  </property>
  <property fmtid="{D5CDD505-2E9C-101B-9397-08002B2CF9AE}" pid="3" name="_dlc_DocIdItemGuid">
    <vt:lpwstr>36d61eb8-35e9-4b59-b664-23fe77faea47</vt:lpwstr>
  </property>
</Properties>
</file>